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39"/>
  </p:notesMasterIdLst>
  <p:handoutMasterIdLst>
    <p:handoutMasterId r:id="rId40"/>
  </p:handoutMasterIdLst>
  <p:sldIdLst>
    <p:sldId id="366" r:id="rId2"/>
    <p:sldId id="373" r:id="rId3"/>
    <p:sldId id="386" r:id="rId4"/>
    <p:sldId id="403" r:id="rId5"/>
    <p:sldId id="387" r:id="rId6"/>
    <p:sldId id="388" r:id="rId7"/>
    <p:sldId id="369" r:id="rId8"/>
    <p:sldId id="381" r:id="rId9"/>
    <p:sldId id="382" r:id="rId10"/>
    <p:sldId id="400" r:id="rId11"/>
    <p:sldId id="404" r:id="rId12"/>
    <p:sldId id="389" r:id="rId13"/>
    <p:sldId id="385" r:id="rId14"/>
    <p:sldId id="398" r:id="rId15"/>
    <p:sldId id="405" r:id="rId16"/>
    <p:sldId id="383" r:id="rId17"/>
    <p:sldId id="397" r:id="rId18"/>
    <p:sldId id="384" r:id="rId19"/>
    <p:sldId id="399" r:id="rId20"/>
    <p:sldId id="375" r:id="rId21"/>
    <p:sldId id="396" r:id="rId22"/>
    <p:sldId id="374" r:id="rId23"/>
    <p:sldId id="406" r:id="rId24"/>
    <p:sldId id="376" r:id="rId25"/>
    <p:sldId id="377" r:id="rId26"/>
    <p:sldId id="380" r:id="rId27"/>
    <p:sldId id="407" r:id="rId28"/>
    <p:sldId id="408" r:id="rId29"/>
    <p:sldId id="409" r:id="rId30"/>
    <p:sldId id="390" r:id="rId31"/>
    <p:sldId id="378" r:id="rId32"/>
    <p:sldId id="391" r:id="rId33"/>
    <p:sldId id="392" r:id="rId34"/>
    <p:sldId id="393" r:id="rId35"/>
    <p:sldId id="394" r:id="rId36"/>
    <p:sldId id="395" r:id="rId37"/>
    <p:sldId id="372" r:id="rId3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">
          <p15:clr>
            <a:srgbClr val="A4A3A4"/>
          </p15:clr>
        </p15:guide>
        <p15:guide id="2" orient="horz" pos="1503">
          <p15:clr>
            <a:srgbClr val="A4A3A4"/>
          </p15:clr>
        </p15:guide>
        <p15:guide id="3" orient="horz" pos="2794">
          <p15:clr>
            <a:srgbClr val="A4A3A4"/>
          </p15:clr>
        </p15:guide>
        <p15:guide id="4" orient="horz" pos="3134">
          <p15:clr>
            <a:srgbClr val="A4A3A4"/>
          </p15:clr>
        </p15:guide>
        <p15:guide id="5" orient="horz" pos="855">
          <p15:clr>
            <a:srgbClr val="A4A3A4"/>
          </p15:clr>
        </p15:guide>
        <p15:guide id="6" pos="222">
          <p15:clr>
            <a:srgbClr val="A4A3A4"/>
          </p15:clr>
        </p15:guide>
        <p15:guide id="7" pos="5546">
          <p15:clr>
            <a:srgbClr val="A4A3A4"/>
          </p15:clr>
        </p15:guide>
        <p15:guide id="8" pos="28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5584">
          <p15:clr>
            <a:srgbClr val="A4A3A4"/>
          </p15:clr>
        </p15:guide>
        <p15:guide id="2" pos="2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F01"/>
    <a:srgbClr val="000000"/>
    <a:srgbClr val="0098F6"/>
    <a:srgbClr val="7B7B79"/>
    <a:srgbClr val="FFFFFF"/>
    <a:srgbClr val="3D393B"/>
    <a:srgbClr val="898B8F"/>
    <a:srgbClr val="CC0066"/>
    <a:srgbClr val="F44AB7"/>
    <a:srgbClr val="298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22" autoAdjust="0"/>
    <p:restoredTop sz="94660"/>
  </p:normalViewPr>
  <p:slideViewPr>
    <p:cSldViewPr snapToGrid="0">
      <p:cViewPr varScale="1">
        <p:scale>
          <a:sx n="93" d="100"/>
          <a:sy n="93" d="100"/>
        </p:scale>
        <p:origin x="596" y="64"/>
      </p:cViewPr>
      <p:guideLst>
        <p:guide orient="horz" pos="206"/>
        <p:guide orient="horz" pos="1503"/>
        <p:guide orient="horz" pos="2794"/>
        <p:guide orient="horz" pos="3134"/>
        <p:guide orient="horz" pos="855"/>
        <p:guide pos="222"/>
        <p:guide pos="5546"/>
        <p:guide pos="28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-3606" y="-90"/>
      </p:cViewPr>
      <p:guideLst>
        <p:guide orient="horz" pos="5584"/>
        <p:guide pos="244"/>
      </p:guideLst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2"/>
          <p:cNvSpPr>
            <a:spLocks noGrp="1"/>
          </p:cNvSpPr>
          <p:nvPr>
            <p:ph type="dt" idx="1"/>
          </p:nvPr>
        </p:nvSpPr>
        <p:spPr>
          <a:xfrm>
            <a:off x="5357191" y="8864600"/>
            <a:ext cx="1212573" cy="2678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/>
                </a:solidFill>
                <a:latin typeface="Futura Bk" pitchFamily="34" charset="0"/>
                <a:ea typeface="+mn-ea"/>
                <a:cs typeface="+mn-cs"/>
              </a:defRPr>
            </a:lvl1pPr>
          </a:lstStyle>
          <a:p>
            <a:fld id="{E831FD69-BB7F-48A9-AD3C-0905D51AD404}" type="datetime3">
              <a:rPr lang="en-US" smtClean="0"/>
              <a:pPr/>
              <a:t>11 April 2018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288234" y="8864600"/>
            <a:ext cx="1222514" cy="2678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/>
                </a:solidFill>
                <a:latin typeface="Futura Bk" pitchFamily="34" charset="0"/>
              </a:defRPr>
            </a:lvl1pPr>
          </a:lstStyle>
          <a:p>
            <a:r>
              <a:rPr lang="en-US" smtClean="0"/>
              <a:t>HP Confidential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124342" y="8864600"/>
            <a:ext cx="596210" cy="2678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algn="ctr" defTabSz="914400" rtl="0" eaLnBrk="1" latinLnBrk="0" hangingPunct="1">
              <a:defRPr lang="en-US" sz="800" kern="1200" smtClean="0">
                <a:solidFill>
                  <a:schemeClr val="tx1"/>
                </a:solidFill>
                <a:latin typeface="Futura Bk" pitchFamily="34" charset="0"/>
                <a:ea typeface="+mn-ea"/>
                <a:cs typeface="+mn-cs"/>
              </a:defRPr>
            </a:lvl1pPr>
          </a:lstStyle>
          <a:p>
            <a:fld id="{84B04522-5E79-4620-978F-683F5015A6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Header Placeholder 1"/>
          <p:cNvSpPr>
            <a:spLocks noGrp="1"/>
          </p:cNvSpPr>
          <p:nvPr>
            <p:ph type="hdr" sz="quarter"/>
          </p:nvPr>
        </p:nvSpPr>
        <p:spPr>
          <a:xfrm>
            <a:off x="288234" y="29817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Bk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107347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88234" y="29817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Bk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57191" y="8864600"/>
            <a:ext cx="1212573" cy="2678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/>
                </a:solidFill>
                <a:latin typeface="Futura Bk" pitchFamily="34" charset="0"/>
                <a:ea typeface="+mn-ea"/>
                <a:cs typeface="+mn-cs"/>
              </a:defRPr>
            </a:lvl1pPr>
          </a:lstStyle>
          <a:p>
            <a:fld id="{E831FD69-BB7F-48A9-AD3C-0905D51AD404}" type="datetime3">
              <a:rPr lang="en-US" smtClean="0"/>
              <a:pPr/>
              <a:t>11 April 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88234" y="4343400"/>
            <a:ext cx="6281531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88234" y="8864600"/>
            <a:ext cx="1222514" cy="2678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/>
                </a:solidFill>
                <a:latin typeface="Futura Bk" pitchFamily="34" charset="0"/>
              </a:defRPr>
            </a:lvl1pPr>
          </a:lstStyle>
          <a:p>
            <a:r>
              <a:rPr lang="en-US" smtClean="0"/>
              <a:t>HP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124342" y="8864600"/>
            <a:ext cx="596210" cy="2678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algn="ctr" defTabSz="914400" rtl="0" eaLnBrk="1" latinLnBrk="0" hangingPunct="1">
              <a:defRPr lang="en-US" sz="800" kern="1200" smtClean="0">
                <a:solidFill>
                  <a:schemeClr val="tx1"/>
                </a:solidFill>
                <a:latin typeface="Futura Bk" pitchFamily="34" charset="0"/>
                <a:ea typeface="+mn-ea"/>
                <a:cs typeface="+mn-cs"/>
              </a:defRPr>
            </a:lvl1pPr>
          </a:lstStyle>
          <a:p>
            <a:fld id="{84B04522-5E79-4620-978F-683F5015A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1031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Futura Bk" pitchFamily="34" charset="0"/>
        <a:ea typeface="+mn-ea"/>
        <a:cs typeface="+mn-cs"/>
      </a:defRPr>
    </a:lvl1pPr>
    <a:lvl2pPr marL="168275" indent="0" algn="l" defTabSz="914400" rtl="0" eaLnBrk="1" latinLnBrk="0" hangingPunct="1">
      <a:defRPr sz="1000" kern="1200">
        <a:solidFill>
          <a:schemeClr val="tx1"/>
        </a:solidFill>
        <a:latin typeface="Futura Bk" pitchFamily="34" charset="0"/>
        <a:ea typeface="+mn-ea"/>
        <a:cs typeface="+mn-cs"/>
      </a:defRPr>
    </a:lvl2pPr>
    <a:lvl3pPr marL="347663" indent="0" algn="l" defTabSz="914400" rtl="0" eaLnBrk="1" latinLnBrk="0" hangingPunct="1">
      <a:defRPr sz="1000" kern="1200">
        <a:solidFill>
          <a:schemeClr val="tx1"/>
        </a:solidFill>
        <a:latin typeface="Futura Bk" pitchFamily="34" charset="0"/>
        <a:ea typeface="+mn-ea"/>
        <a:cs typeface="+mn-cs"/>
      </a:defRPr>
    </a:lvl3pPr>
    <a:lvl4pPr marL="457200" indent="0" algn="l" defTabSz="914400" rtl="0" eaLnBrk="1" latinLnBrk="0" hangingPunct="1">
      <a:defRPr sz="1000" kern="1200">
        <a:solidFill>
          <a:schemeClr val="tx1"/>
        </a:solidFill>
        <a:latin typeface="Futura Bk" pitchFamily="34" charset="0"/>
        <a:ea typeface="+mn-ea"/>
        <a:cs typeface="+mn-cs"/>
      </a:defRPr>
    </a:lvl4pPr>
    <a:lvl5pPr marL="517525" indent="0" algn="l" defTabSz="914400" rtl="0" eaLnBrk="1" latinLnBrk="0" hangingPunct="1">
      <a:defRPr sz="1000" kern="1200">
        <a:solidFill>
          <a:schemeClr val="tx1"/>
        </a:solidFill>
        <a:latin typeface="Futura Bk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-3418"/>
            <a:ext cx="9144000" cy="5153219"/>
          </a:xfrm>
          <a:prstGeom prst="rect">
            <a:avLst/>
          </a:prstGeom>
          <a:gradFill flip="none" rotWithShape="1">
            <a:gsLst>
              <a:gs pos="13000">
                <a:srgbClr val="00B3DE"/>
              </a:gs>
              <a:gs pos="41000">
                <a:srgbClr val="0053FA"/>
              </a:gs>
              <a:gs pos="100000">
                <a:srgbClr val="121B2C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 userDrawn="1"/>
        </p:nvSpPr>
        <p:spPr bwMode="gray">
          <a:xfrm>
            <a:off x="7947499" y="9719"/>
            <a:ext cx="1196502" cy="5143500"/>
          </a:xfrm>
          <a:prstGeom prst="triangle">
            <a:avLst>
              <a:gd name="adj" fmla="val 10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42789" y="3821905"/>
            <a:ext cx="6400800" cy="70176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600">
                <a:solidFill>
                  <a:schemeClr val="bg1"/>
                </a:solidFill>
                <a:latin typeface="Futura Bk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Name—Job Title</a:t>
            </a:r>
          </a:p>
          <a:p>
            <a:r>
              <a:rPr lang="en-US" dirty="0" smtClean="0"/>
              <a:t>Date</a:t>
            </a: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265176" y="4805140"/>
            <a:ext cx="3943350" cy="21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196EA3"/>
                </a:solidFill>
                <a:latin typeface="Futura Bk" pitchFamily="34" charset="0"/>
              </a:rPr>
              <a:t>©2009 HP Confidential</a:t>
            </a:r>
            <a:endParaRPr lang="en-US" sz="800" dirty="0">
              <a:solidFill>
                <a:srgbClr val="196EA3"/>
              </a:solidFill>
              <a:latin typeface="Futura Bk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822960" y="1508760"/>
            <a:ext cx="7543800" cy="174650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36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adam\Desktop\girl.png"/>
          <p:cNvPicPr>
            <a:picLocks noChangeAspect="1" noChangeArrowheads="1"/>
          </p:cNvPicPr>
          <p:nvPr userDrawn="1"/>
        </p:nvPicPr>
        <p:blipFill>
          <a:blip r:embed="rId2" cstate="print"/>
          <a:srcRect l="144" t="476" r="771" b="599"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</p:spPr>
      </p:pic>
      <p:sp>
        <p:nvSpPr>
          <p:cNvPr id="8" name="Isosceles Triangle 7"/>
          <p:cNvSpPr/>
          <p:nvPr userDrawn="1"/>
        </p:nvSpPr>
        <p:spPr>
          <a:xfrm>
            <a:off x="7947499" y="9719"/>
            <a:ext cx="1196502" cy="5143500"/>
          </a:xfrm>
          <a:prstGeom prst="triangle">
            <a:avLst>
              <a:gd name="adj" fmla="val 10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 bwMode="gray">
          <a:xfrm>
            <a:off x="501795" y="4805140"/>
            <a:ext cx="3943350" cy="21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©2009 HP Confidential</a:t>
            </a:r>
            <a:endParaRPr lang="en-US" sz="8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248886" y="4805140"/>
            <a:ext cx="384048" cy="21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white">
          <a:xfrm>
            <a:off x="0" y="-3418"/>
            <a:ext cx="9144000" cy="5153219"/>
          </a:xfrm>
          <a:prstGeom prst="rect">
            <a:avLst/>
          </a:prstGeom>
          <a:gradFill flip="none" rotWithShape="1">
            <a:gsLst>
              <a:gs pos="13000">
                <a:srgbClr val="00B3DE"/>
              </a:gs>
              <a:gs pos="41000">
                <a:srgbClr val="0053FA"/>
              </a:gs>
              <a:gs pos="100000">
                <a:srgbClr val="121B2C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" name="Isosceles Triangle 15"/>
          <p:cNvSpPr/>
          <p:nvPr userDrawn="1"/>
        </p:nvSpPr>
        <p:spPr>
          <a:xfrm>
            <a:off x="7947499" y="6301"/>
            <a:ext cx="1196502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4189302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ts val="3100"/>
              </a:lnSpc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PLACEHOLDER</a:t>
            </a:r>
            <a:endParaRPr lang="en-US" dirty="0"/>
          </a:p>
        </p:txBody>
      </p:sp>
      <p:pic>
        <p:nvPicPr>
          <p:cNvPr id="9" name="Picture 8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 bwMode="gray">
          <a:xfrm>
            <a:off x="501795" y="4805140"/>
            <a:ext cx="3943350" cy="21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©2009 HP Confidential</a:t>
            </a:r>
            <a:endParaRPr lang="en-US" sz="8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1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4141089"/>
            <a:ext cx="3398012" cy="4023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a Bk" pitchFamily="34" charset="0"/>
                <a:ea typeface="+mn-ea"/>
                <a:cs typeface="+mn-cs"/>
              </a:rPr>
              <a:t>Subtitle Placeholder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white">
          <a:xfrm>
            <a:off x="0" y="-3418"/>
            <a:ext cx="9144000" cy="5153219"/>
          </a:xfrm>
          <a:prstGeom prst="rect">
            <a:avLst/>
          </a:prstGeom>
          <a:gradFill flip="none" rotWithShape="1">
            <a:gsLst>
              <a:gs pos="13000">
                <a:srgbClr val="8CEF29"/>
              </a:gs>
              <a:gs pos="41000">
                <a:srgbClr val="169E30"/>
              </a:gs>
              <a:gs pos="100000">
                <a:srgbClr val="001707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" name="Isosceles Triangle 15"/>
          <p:cNvSpPr/>
          <p:nvPr userDrawn="1"/>
        </p:nvSpPr>
        <p:spPr>
          <a:xfrm>
            <a:off x="7947499" y="6301"/>
            <a:ext cx="1196502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 bwMode="gray">
          <a:xfrm>
            <a:off x="501795" y="4805140"/>
            <a:ext cx="3943350" cy="21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©2009 HP Confidential</a:t>
            </a:r>
            <a:endParaRPr lang="en-US" sz="8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1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itle 19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4189302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ts val="3100"/>
              </a:lnSpc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PLACEHOLDER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4141089"/>
            <a:ext cx="3398012" cy="4023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white">
          <a:xfrm>
            <a:off x="0" y="-3418"/>
            <a:ext cx="9144000" cy="5153219"/>
          </a:xfrm>
          <a:prstGeom prst="rect">
            <a:avLst/>
          </a:prstGeom>
          <a:gradFill flip="none" rotWithShape="1">
            <a:gsLst>
              <a:gs pos="13000">
                <a:srgbClr val="E862B8"/>
              </a:gs>
              <a:gs pos="41000">
                <a:srgbClr val="D31F6E"/>
              </a:gs>
              <a:gs pos="100000">
                <a:srgbClr val="26000C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" name="Isosceles Triangle 15"/>
          <p:cNvSpPr/>
          <p:nvPr userDrawn="1"/>
        </p:nvSpPr>
        <p:spPr>
          <a:xfrm>
            <a:off x="7947499" y="6301"/>
            <a:ext cx="1196502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 bwMode="gray">
          <a:xfrm>
            <a:off x="501795" y="4805140"/>
            <a:ext cx="3943350" cy="21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©2009 HP Confidential</a:t>
            </a:r>
            <a:endParaRPr lang="en-US" sz="8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1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itle 19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4189302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ts val="3100"/>
              </a:lnSpc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PLACEHOLDER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4141089"/>
            <a:ext cx="3398012" cy="4023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white">
          <a:xfrm>
            <a:off x="0" y="-3418"/>
            <a:ext cx="9144000" cy="5153219"/>
          </a:xfrm>
          <a:prstGeom prst="rect">
            <a:avLst/>
          </a:prstGeom>
          <a:gradFill flip="none" rotWithShape="1">
            <a:gsLst>
              <a:gs pos="0">
                <a:srgbClr val="FCB504"/>
              </a:gs>
              <a:gs pos="27000">
                <a:srgbClr val="EE4432"/>
              </a:gs>
              <a:gs pos="51000">
                <a:srgbClr val="C00000"/>
              </a:gs>
              <a:gs pos="100000">
                <a:srgbClr val="26000C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" name="Isosceles Triangle 15"/>
          <p:cNvSpPr/>
          <p:nvPr userDrawn="1"/>
        </p:nvSpPr>
        <p:spPr>
          <a:xfrm>
            <a:off x="7947499" y="6301"/>
            <a:ext cx="1196502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1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501795" y="4805140"/>
            <a:ext cx="3943350" cy="21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©2009 HP Confidential</a:t>
            </a:r>
            <a:endParaRPr lang="en-US" sz="8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itle 19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4189302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ts val="3100"/>
              </a:lnSpc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PLACEHOLDER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4141089"/>
            <a:ext cx="3398012" cy="4023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white">
          <a:xfrm>
            <a:off x="0" y="-3418"/>
            <a:ext cx="9144000" cy="5153219"/>
          </a:xfrm>
          <a:prstGeom prst="rect">
            <a:avLst/>
          </a:prstGeom>
          <a:gradFill flip="none" rotWithShape="1">
            <a:gsLst>
              <a:gs pos="13000">
                <a:srgbClr val="F2AB05"/>
              </a:gs>
              <a:gs pos="34000">
                <a:srgbClr val="E8610D"/>
              </a:gs>
              <a:gs pos="75000">
                <a:srgbClr val="D10063"/>
              </a:gs>
              <a:gs pos="100000">
                <a:srgbClr val="31011A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" name="Isosceles Triangle 15"/>
          <p:cNvSpPr/>
          <p:nvPr userDrawn="1"/>
        </p:nvSpPr>
        <p:spPr>
          <a:xfrm>
            <a:off x="7947499" y="6301"/>
            <a:ext cx="1196502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1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501795" y="4805140"/>
            <a:ext cx="3943350" cy="21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©2009 HP Confidential</a:t>
            </a:r>
            <a:endParaRPr lang="en-US" sz="8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itle 19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4189302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ts val="3100"/>
              </a:lnSpc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PLACEHOLDER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4141089"/>
            <a:ext cx="3398012" cy="4023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adam\Desktop\island.png"/>
          <p:cNvPicPr>
            <a:picLocks noChangeAspect="1" noChangeArrowheads="1"/>
          </p:cNvPicPr>
          <p:nvPr userDrawn="1"/>
        </p:nvPicPr>
        <p:blipFill>
          <a:blip r:embed="rId2" cstate="print"/>
          <a:srcRect l="684" t="825" r="1042" b="798"/>
          <a:stretch>
            <a:fillRect/>
          </a:stretch>
        </p:blipFill>
        <p:spPr bwMode="auto">
          <a:xfrm>
            <a:off x="3617242" y="0"/>
            <a:ext cx="5526758" cy="5143500"/>
          </a:xfrm>
          <a:prstGeom prst="rect">
            <a:avLst/>
          </a:prstGeom>
          <a:noFill/>
        </p:spPr>
      </p:pic>
      <p:sp>
        <p:nvSpPr>
          <p:cNvPr id="12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" name="Isosceles Triangle 15"/>
          <p:cNvSpPr/>
          <p:nvPr userDrawn="1"/>
        </p:nvSpPr>
        <p:spPr>
          <a:xfrm>
            <a:off x="7947499" y="6301"/>
            <a:ext cx="1196502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 bwMode="gray">
          <a:xfrm>
            <a:off x="248886" y="4805140"/>
            <a:ext cx="384048" cy="21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501795" y="4805140"/>
            <a:ext cx="3943350" cy="21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©2009 HP Confidential</a:t>
            </a:r>
            <a:endParaRPr lang="en-US" sz="8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1" name="Title 19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4189302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ts val="3100"/>
              </a:lnSpc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PLACEHOLDER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4141089"/>
            <a:ext cx="3398012" cy="4023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Documents and Settings\adam\Desktop\small girl.png"/>
          <p:cNvPicPr>
            <a:picLocks noChangeAspect="1" noChangeArrowheads="1"/>
          </p:cNvPicPr>
          <p:nvPr userDrawn="1"/>
        </p:nvPicPr>
        <p:blipFill>
          <a:blip r:embed="rId2" cstate="print"/>
          <a:srcRect l="1058" t="674" r="835" b="800"/>
          <a:stretch>
            <a:fillRect/>
          </a:stretch>
        </p:blipFill>
        <p:spPr bwMode="auto">
          <a:xfrm>
            <a:off x="3644899" y="0"/>
            <a:ext cx="5499101" cy="5134288"/>
          </a:xfrm>
          <a:prstGeom prst="rect">
            <a:avLst/>
          </a:prstGeom>
          <a:noFill/>
        </p:spPr>
      </p:pic>
      <p:sp>
        <p:nvSpPr>
          <p:cNvPr id="12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" name="Isosceles Triangle 15"/>
          <p:cNvSpPr/>
          <p:nvPr userDrawn="1"/>
        </p:nvSpPr>
        <p:spPr>
          <a:xfrm>
            <a:off x="7947499" y="6301"/>
            <a:ext cx="1196502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 bwMode="gray">
          <a:xfrm>
            <a:off x="248886" y="4805140"/>
            <a:ext cx="384048" cy="21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501795" y="4805140"/>
            <a:ext cx="3943350" cy="21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©2009 HP Confidential</a:t>
            </a:r>
            <a:endParaRPr lang="en-US" sz="8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1" name="Title 19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4189302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ts val="3100"/>
              </a:lnSpc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PLACEHOLDER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4141089"/>
            <a:ext cx="3398012" cy="4023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Placeholder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 userDrawn="1"/>
        </p:nvSpPr>
        <p:spPr>
          <a:xfrm>
            <a:off x="7947499" y="9719"/>
            <a:ext cx="1196502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932688"/>
            <a:ext cx="7662672" cy="36667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Line with Content no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6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932688"/>
            <a:ext cx="7662672" cy="36667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 r="8060" b="26861"/>
          <a:stretch>
            <a:fillRect/>
          </a:stretch>
        </p:blipFill>
        <p:spPr bwMode="auto">
          <a:xfrm>
            <a:off x="8369039" y="4702969"/>
            <a:ext cx="434442" cy="2714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9144000" cy="5153219"/>
          </a:xfrm>
          <a:prstGeom prst="rect">
            <a:avLst/>
          </a:prstGeom>
          <a:gradFill flip="none" rotWithShape="1">
            <a:gsLst>
              <a:gs pos="13000">
                <a:srgbClr val="8CEF29"/>
              </a:gs>
              <a:gs pos="41000">
                <a:srgbClr val="169E30"/>
              </a:gs>
              <a:gs pos="100000">
                <a:srgbClr val="001707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 userDrawn="1"/>
        </p:nvSpPr>
        <p:spPr>
          <a:xfrm>
            <a:off x="7947499" y="9719"/>
            <a:ext cx="1196502" cy="5143500"/>
          </a:xfrm>
          <a:prstGeom prst="triangle">
            <a:avLst>
              <a:gd name="adj" fmla="val 10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42789" y="3821905"/>
            <a:ext cx="6400800" cy="7017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US" sz="1600" kern="1200" dirty="0" smtClean="0">
                <a:solidFill>
                  <a:schemeClr val="bg1"/>
                </a:solidFill>
                <a:latin typeface="Futura Bk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Name—Job Title</a:t>
            </a:r>
          </a:p>
          <a:p>
            <a:r>
              <a:rPr lang="en-US" dirty="0" smtClean="0"/>
              <a:t>Date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822960" y="1508760"/>
            <a:ext cx="7543800" cy="174650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36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 bwMode="gray">
          <a:xfrm>
            <a:off x="261765" y="4805140"/>
            <a:ext cx="3943350" cy="21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 smtClean="0">
                <a:solidFill>
                  <a:srgbClr val="295130"/>
                </a:solidFill>
                <a:latin typeface="Futura Bk" pitchFamily="34" charset="0"/>
                <a:ea typeface="+mn-ea"/>
                <a:cs typeface="+mn-cs"/>
              </a:rPr>
              <a:t>©2009 HP Confidential</a:t>
            </a:r>
            <a:endParaRPr lang="en-US" sz="800" kern="1200" dirty="0">
              <a:solidFill>
                <a:srgbClr val="295130"/>
              </a:solidFill>
              <a:latin typeface="Futura Bk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 userDrawn="1"/>
        </p:nvSpPr>
        <p:spPr>
          <a:xfrm>
            <a:off x="7947499" y="9719"/>
            <a:ext cx="1196502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pic>
        <p:nvPicPr>
          <p:cNvPr id="12" name="Picture 11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46888" y="694944"/>
            <a:ext cx="8366760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7B7B79"/>
                </a:solidFill>
              </a:defRPr>
            </a:lvl1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1280160"/>
            <a:ext cx="7662672" cy="33192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, Subtitle and Content no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r="8060" b="26861"/>
          <a:stretch>
            <a:fillRect/>
          </a:stretch>
        </p:blipFill>
        <p:spPr bwMode="auto">
          <a:xfrm>
            <a:off x="8369039" y="4702969"/>
            <a:ext cx="434442" cy="2714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10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46888" y="694944"/>
            <a:ext cx="8366760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7B7B79"/>
                </a:solidFill>
              </a:defRPr>
            </a:lvl1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1280160"/>
            <a:ext cx="7662672" cy="33192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 userDrawn="1"/>
        </p:nvSpPr>
        <p:spPr>
          <a:xfrm>
            <a:off x="7947499" y="9719"/>
            <a:ext cx="1196502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10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46888" y="694944"/>
            <a:ext cx="8366760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7B7B79"/>
                </a:solidFill>
              </a:defRPr>
            </a:lvl1pPr>
          </a:lstStyle>
          <a:p>
            <a:pPr lvl="0"/>
            <a:r>
              <a:rPr lang="en-US" dirty="0" smtClean="0"/>
              <a:t>Subtitle Placeholder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 with Subtitle no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r="8060" b="26861"/>
          <a:stretch>
            <a:fillRect/>
          </a:stretch>
        </p:blipFill>
        <p:spPr bwMode="auto">
          <a:xfrm>
            <a:off x="8369039" y="4702969"/>
            <a:ext cx="434442" cy="2714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5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46888" y="694944"/>
            <a:ext cx="8366760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7B7B79"/>
                </a:solidFill>
              </a:defRPr>
            </a:lvl1pPr>
          </a:lstStyle>
          <a:p>
            <a:pPr lvl="0"/>
            <a:r>
              <a:rPr lang="en-US" dirty="0" smtClean="0"/>
              <a:t>Subtitle Placeholder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7947499" y="9719"/>
            <a:ext cx="1196502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 Only no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r="8060" b="26861"/>
          <a:stretch>
            <a:fillRect/>
          </a:stretch>
        </p:blipFill>
        <p:spPr bwMode="auto">
          <a:xfrm>
            <a:off x="8369039" y="4702969"/>
            <a:ext cx="434442" cy="2714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,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 userDrawn="1"/>
        </p:nvSpPr>
        <p:spPr>
          <a:xfrm>
            <a:off x="7947499" y="9719"/>
            <a:ext cx="1196502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87826"/>
            <a:ext cx="8375650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11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1280160"/>
            <a:ext cx="7662672" cy="33192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 userDrawn="1"/>
        </p:nvSpPr>
        <p:spPr>
          <a:xfrm>
            <a:off x="7947499" y="9719"/>
            <a:ext cx="1196502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87826"/>
            <a:ext cx="8375650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  <a:endParaRPr lang="en-US" dirty="0"/>
          </a:p>
        </p:txBody>
      </p:sp>
      <p:pic>
        <p:nvPicPr>
          <p:cNvPr id="11" name="Picture 10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46888" y="1088136"/>
            <a:ext cx="8366760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7B7B79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1628775"/>
            <a:ext cx="7662672" cy="2971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, Subtitle and Content no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87826"/>
            <a:ext cx="8375650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r="8060" b="26861"/>
          <a:stretch>
            <a:fillRect/>
          </a:stretch>
        </p:blipFill>
        <p:spPr bwMode="auto">
          <a:xfrm>
            <a:off x="8369039" y="4702969"/>
            <a:ext cx="434442" cy="2714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11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46888" y="1088136"/>
            <a:ext cx="8366760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7B7B79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 smtClean="0"/>
              <a:t>Subtitle Placeholder Here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1628775"/>
            <a:ext cx="7662672" cy="2971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,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 userDrawn="1"/>
        </p:nvSpPr>
        <p:spPr>
          <a:xfrm>
            <a:off x="7947499" y="9719"/>
            <a:ext cx="1196502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87826"/>
            <a:ext cx="8375650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11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46888" y="1088136"/>
            <a:ext cx="8366760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7B7B79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 smtClean="0"/>
              <a:t>Subtitle Placeholder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white">
          <a:xfrm>
            <a:off x="0" y="0"/>
            <a:ext cx="9144000" cy="5153219"/>
          </a:xfrm>
          <a:prstGeom prst="rect">
            <a:avLst/>
          </a:prstGeom>
          <a:gradFill flip="none" rotWithShape="1">
            <a:gsLst>
              <a:gs pos="13000">
                <a:srgbClr val="E862B8"/>
              </a:gs>
              <a:gs pos="41000">
                <a:srgbClr val="D31F6E"/>
              </a:gs>
              <a:gs pos="100000">
                <a:srgbClr val="26000C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 userDrawn="1"/>
        </p:nvSpPr>
        <p:spPr>
          <a:xfrm>
            <a:off x="7947499" y="9719"/>
            <a:ext cx="1196502" cy="5143500"/>
          </a:xfrm>
          <a:prstGeom prst="triangle">
            <a:avLst>
              <a:gd name="adj" fmla="val 10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42789" y="3821905"/>
            <a:ext cx="6400800" cy="7017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US" sz="1600" kern="1200" dirty="0" smtClean="0">
                <a:solidFill>
                  <a:schemeClr val="bg1"/>
                </a:solidFill>
                <a:latin typeface="Futura Bk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Name—Job Title</a:t>
            </a:r>
          </a:p>
          <a:p>
            <a:r>
              <a:rPr lang="en-US" dirty="0" smtClean="0"/>
              <a:t>Date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822960" y="1508760"/>
            <a:ext cx="7543800" cy="174650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36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 bwMode="gray">
          <a:xfrm>
            <a:off x="261765" y="4805140"/>
            <a:ext cx="3943350" cy="21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 smtClean="0">
                <a:solidFill>
                  <a:srgbClr val="692145"/>
                </a:solidFill>
                <a:latin typeface="Futura Bk" pitchFamily="34" charset="0"/>
                <a:ea typeface="+mn-ea"/>
                <a:cs typeface="+mn-cs"/>
              </a:rPr>
              <a:t>©2009 HP Confidential</a:t>
            </a:r>
            <a:endParaRPr lang="en-US" sz="800" kern="1200" dirty="0">
              <a:solidFill>
                <a:srgbClr val="692145"/>
              </a:solidFill>
              <a:latin typeface="Futura Bk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 userDrawn="1"/>
        </p:nvSpPr>
        <p:spPr>
          <a:xfrm>
            <a:off x="7947499" y="9719"/>
            <a:ext cx="1196502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87826"/>
            <a:ext cx="8375650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/>
          <p:cNvSpPr/>
          <p:nvPr userDrawn="1"/>
        </p:nvSpPr>
        <p:spPr>
          <a:xfrm>
            <a:off x="7947499" y="9719"/>
            <a:ext cx="1196502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265176" y="1261873"/>
            <a:ext cx="2700274" cy="45897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173736" marR="0" indent="-173736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000" kern="1200" cap="all" baseline="0" dirty="0" smtClean="0">
                <a:solidFill>
                  <a:srgbClr val="0098F6"/>
                </a:solidFill>
                <a:latin typeface="Futura Bk" pitchFamily="34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252633" y="1805872"/>
            <a:ext cx="2712817" cy="28137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000"/>
              </a:spcBef>
              <a:buClr>
                <a:srgbClr val="000000"/>
              </a:buClr>
              <a:buFont typeface="Futura Bk" pitchFamily="34" charset="0"/>
              <a:buNone/>
              <a:defRPr sz="2000">
                <a:solidFill>
                  <a:srgbClr val="000000"/>
                </a:solidFill>
                <a:latin typeface="Futura Bk" pitchFamily="34" charset="0"/>
              </a:defRPr>
            </a:lvl1pPr>
            <a:lvl2pPr marL="227013" indent="1588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Futura Bk" pitchFamily="34" charset="0"/>
              </a:defRPr>
            </a:lvl2pPr>
            <a:lvl3pPr marL="284163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Futura Bk" pitchFamily="34" charset="0"/>
              </a:defRPr>
            </a:lvl3pPr>
            <a:lvl4pPr marL="396875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Futura Bk" pitchFamily="34" charset="0"/>
              </a:defRPr>
            </a:lvl4pPr>
            <a:lvl5pPr marL="517525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bg1"/>
                </a:solidFill>
                <a:latin typeface="Futura Bk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3140158" y="1261873"/>
            <a:ext cx="2686050" cy="45897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3736" marR="0" indent="-173736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000" kern="1200" cap="all" baseline="0" dirty="0">
                <a:solidFill>
                  <a:srgbClr val="0098F6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A6FF"/>
                </a:solidFill>
                <a:effectLst/>
                <a:uLnTx/>
                <a:uFillTx/>
                <a:latin typeface="Futura Bk" pitchFamily="34" charset="0"/>
                <a:ea typeface="+mn-ea"/>
                <a:cs typeface="+mn-cs"/>
              </a:defRPr>
            </a:lvl2pPr>
            <a:lvl3pPr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A6FF"/>
                </a:solidFill>
                <a:effectLst/>
                <a:uLnTx/>
                <a:uFillTx/>
                <a:latin typeface="Futura Bk" pitchFamily="34" charset="0"/>
                <a:ea typeface="+mn-ea"/>
                <a:cs typeface="+mn-cs"/>
              </a:defRPr>
            </a:lvl3pPr>
            <a:lvl4pPr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A6FF"/>
                </a:solidFill>
                <a:effectLst/>
                <a:uLnTx/>
                <a:uFillTx/>
                <a:latin typeface="Futura Bk" pitchFamily="34" charset="0"/>
                <a:ea typeface="+mn-ea"/>
                <a:cs typeface="+mn-cs"/>
              </a:defRPr>
            </a:lvl4pPr>
            <a:lvl5pPr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5A6FF"/>
                </a:solidFill>
                <a:effectLst/>
                <a:uLnTx/>
                <a:uFillTx/>
                <a:latin typeface="Futura Bk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SITUATION</a:t>
            </a:r>
            <a:endParaRPr lang="en-US" dirty="0"/>
          </a:p>
        </p:txBody>
      </p:sp>
      <p:pic>
        <p:nvPicPr>
          <p:cNvPr id="12" name="Picture 11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33158" y="288022"/>
            <a:ext cx="8375904" cy="8595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100" kern="1200" cap="all" baseline="0" dirty="0" smtClean="0">
                <a:solidFill>
                  <a:srgbClr val="000000"/>
                </a:solidFill>
                <a:latin typeface="Futura Bk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136392" y="1801368"/>
            <a:ext cx="4846320" cy="2816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89433"/>
            <a:ext cx="8375650" cy="857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100" kern="1200" cap="all" baseline="0" dirty="0">
                <a:solidFill>
                  <a:srgbClr val="000000"/>
                </a:solidFill>
                <a:latin typeface="Futura Bk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DOUBLE LINE TITLE</a:t>
            </a:r>
            <a:br>
              <a:rPr lang="en-US" dirty="0" smtClean="0"/>
            </a:br>
            <a:r>
              <a:rPr lang="en-US" dirty="0" smtClean="0"/>
              <a:t>FOR ADDED CONTENT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60351" y="1262481"/>
            <a:ext cx="2705099" cy="458369"/>
          </a:xfrm>
          <a:prstGeom prst="rect">
            <a:avLst/>
          </a:prstGeo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US" sz="2000" kern="1200" cap="all" baseline="0" dirty="0" smtClean="0">
                <a:solidFill>
                  <a:srgbClr val="0098F6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COLUMN HEADER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3136901" y="1262481"/>
            <a:ext cx="2705100" cy="458369"/>
          </a:xfrm>
          <a:prstGeom prst="rect">
            <a:avLst/>
          </a:prstGeo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US" sz="2000" kern="1200" cap="all" baseline="0" dirty="0" smtClean="0">
                <a:solidFill>
                  <a:srgbClr val="0098F6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COLUMN HEADER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5949951" y="1262481"/>
            <a:ext cx="2705100" cy="458369"/>
          </a:xfrm>
          <a:prstGeom prst="rect">
            <a:avLst/>
          </a:prstGeo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US" sz="2000" kern="1200" cap="all" baseline="0" dirty="0" smtClean="0">
                <a:solidFill>
                  <a:srgbClr val="0098F6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COLUMN HEADER</a:t>
            </a:r>
            <a:endParaRPr lang="en-US" dirty="0"/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r="8060" b="26861"/>
          <a:stretch>
            <a:fillRect/>
          </a:stretch>
        </p:blipFill>
        <p:spPr bwMode="auto">
          <a:xfrm>
            <a:off x="8369039" y="4702969"/>
            <a:ext cx="434442" cy="2714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10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0351" y="1783080"/>
            <a:ext cx="2706624" cy="2816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600"/>
              </a:spcBef>
              <a:defRPr sz="1600"/>
            </a:lvl1pPr>
            <a:lvl2pPr>
              <a:lnSpc>
                <a:spcPct val="110000"/>
              </a:lnSpc>
              <a:spcBef>
                <a:spcPts val="400"/>
              </a:spcBef>
              <a:defRPr sz="1200"/>
            </a:lvl2pPr>
            <a:lvl3pPr marL="568325" indent="-165100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000"/>
            </a:lvl3pPr>
            <a:lvl4pPr>
              <a:lnSpc>
                <a:spcPct val="110000"/>
              </a:lnSpc>
              <a:spcBef>
                <a:spcPts val="400"/>
              </a:spcBef>
              <a:defRPr sz="1000"/>
            </a:lvl4pPr>
            <a:lvl5pPr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3136901" y="1783080"/>
            <a:ext cx="2706624" cy="2816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600"/>
              </a:spcBef>
              <a:defRPr sz="1600"/>
            </a:lvl1pPr>
            <a:lvl2pPr>
              <a:lnSpc>
                <a:spcPct val="110000"/>
              </a:lnSpc>
              <a:spcBef>
                <a:spcPts val="400"/>
              </a:spcBef>
              <a:defRPr sz="1200"/>
            </a:lvl2pPr>
            <a:lvl3pPr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000"/>
            </a:lvl3pPr>
            <a:lvl4pPr>
              <a:lnSpc>
                <a:spcPct val="110000"/>
              </a:lnSpc>
              <a:spcBef>
                <a:spcPts val="400"/>
              </a:spcBef>
              <a:defRPr sz="1000"/>
            </a:lvl4pPr>
            <a:lvl5pPr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5949696" y="1783080"/>
            <a:ext cx="2706624" cy="2816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600"/>
              </a:spcBef>
              <a:defRPr sz="1600"/>
            </a:lvl1pPr>
            <a:lvl2pPr>
              <a:lnSpc>
                <a:spcPct val="110000"/>
              </a:lnSpc>
              <a:spcBef>
                <a:spcPts val="400"/>
              </a:spcBef>
              <a:defRPr sz="1200"/>
            </a:lvl2pPr>
            <a:lvl3pPr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000"/>
            </a:lvl3pPr>
            <a:lvl4pPr>
              <a:lnSpc>
                <a:spcPct val="110000"/>
              </a:lnSpc>
              <a:spcBef>
                <a:spcPts val="400"/>
              </a:spcBef>
              <a:defRPr sz="1000"/>
            </a:lvl4pPr>
            <a:lvl5pPr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-3418"/>
            <a:ext cx="9144000" cy="5153219"/>
          </a:xfrm>
          <a:prstGeom prst="rect">
            <a:avLst/>
          </a:prstGeom>
          <a:gradFill flip="none" rotWithShape="1">
            <a:gsLst>
              <a:gs pos="13000">
                <a:srgbClr val="00B3DE"/>
              </a:gs>
              <a:gs pos="41000">
                <a:srgbClr val="0053FA"/>
              </a:gs>
              <a:gs pos="100000">
                <a:srgbClr val="121B2C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 userDrawn="1"/>
        </p:nvSpPr>
        <p:spPr>
          <a:xfrm>
            <a:off x="7947499" y="9719"/>
            <a:ext cx="1196502" cy="5143500"/>
          </a:xfrm>
          <a:prstGeom prst="triangle">
            <a:avLst>
              <a:gd name="adj" fmla="val 10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96065" y="1508760"/>
            <a:ext cx="7543800" cy="174650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4000"/>
              </a:lnSpc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CLOSING STYLE</a:t>
            </a:r>
            <a:endParaRPr lang="en-US" dirty="0"/>
          </a:p>
        </p:txBody>
      </p:sp>
      <p:pic>
        <p:nvPicPr>
          <p:cNvPr id="11" name="Picture 10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 bwMode="gray">
          <a:xfrm>
            <a:off x="248886" y="4805140"/>
            <a:ext cx="384048" cy="21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800" kern="1200" smtClean="0">
                <a:solidFill>
                  <a:schemeClr val="accent1">
                    <a:lumMod val="75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kern="1200" dirty="0" smtClean="0">
              <a:solidFill>
                <a:schemeClr val="accent1">
                  <a:lumMod val="75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501795" y="4805140"/>
            <a:ext cx="3943350" cy="21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 smtClean="0">
                <a:solidFill>
                  <a:schemeClr val="accent1">
                    <a:lumMod val="75000"/>
                  </a:schemeClr>
                </a:solidFill>
                <a:latin typeface="Futura Bk" pitchFamily="34" charset="0"/>
                <a:ea typeface="+mn-ea"/>
                <a:cs typeface="+mn-cs"/>
              </a:rPr>
              <a:t>©2009 HP Confidential</a:t>
            </a:r>
            <a:endParaRPr lang="en-US" sz="800" kern="1200" dirty="0">
              <a:solidFill>
                <a:schemeClr val="accent1">
                  <a:lumMod val="75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593726" y="4972051"/>
            <a:ext cx="1463675" cy="16430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3FE5DF-927A-4F67-B657-F8B795573C74}" type="datetime4">
              <a:rPr lang="zh-CN" altLang="en-US"/>
              <a:pPr>
                <a:defRPr/>
              </a:pPr>
              <a:t>2018年4月11日星期三</a:t>
            </a:fld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133600" y="4972051"/>
            <a:ext cx="4876800" cy="16430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'HP Restricted'</a:t>
            </a: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29600" y="4972051"/>
            <a:ext cx="762000" cy="16430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7BD71-02D0-4745-86BA-D16C0CB3F0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571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6" y="85725"/>
            <a:ext cx="7629525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0050" y="1085850"/>
            <a:ext cx="4059238" cy="37707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9" y="1085850"/>
            <a:ext cx="4060825" cy="37707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593726" y="4972051"/>
            <a:ext cx="1463675" cy="16430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D6DB1-681F-4850-AD70-9A30203B6C4A}" type="datetime4">
              <a:rPr lang="zh-CN" altLang="en-US"/>
              <a:pPr>
                <a:defRPr/>
              </a:pPr>
              <a:t>2018年4月11日星期三</a:t>
            </a:fld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133600" y="4972051"/>
            <a:ext cx="4876800" cy="16430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'HP Restricted'</a:t>
            </a:r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29600" y="4972051"/>
            <a:ext cx="762000" cy="16430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BB466-1B20-46C8-B3CF-A80F175C16D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489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9144000" cy="5153219"/>
          </a:xfrm>
          <a:prstGeom prst="rect">
            <a:avLst/>
          </a:prstGeom>
          <a:gradFill flip="none" rotWithShape="1">
            <a:gsLst>
              <a:gs pos="0">
                <a:srgbClr val="FCB504"/>
              </a:gs>
              <a:gs pos="27000">
                <a:srgbClr val="EE4432"/>
              </a:gs>
              <a:gs pos="51000">
                <a:srgbClr val="C00000"/>
              </a:gs>
              <a:gs pos="100000">
                <a:srgbClr val="26000C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Isosceles Triangle 7"/>
          <p:cNvSpPr/>
          <p:nvPr userDrawn="1"/>
        </p:nvSpPr>
        <p:spPr>
          <a:xfrm>
            <a:off x="7947499" y="9719"/>
            <a:ext cx="1196502" cy="5143500"/>
          </a:xfrm>
          <a:prstGeom prst="triangle">
            <a:avLst>
              <a:gd name="adj" fmla="val 10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42789" y="3821905"/>
            <a:ext cx="6400800" cy="7017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US" sz="1600" kern="1200" dirty="0" smtClean="0">
                <a:solidFill>
                  <a:schemeClr val="bg1"/>
                </a:solidFill>
                <a:latin typeface="Futura Bk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Name—Job Title</a:t>
            </a:r>
          </a:p>
          <a:p>
            <a:r>
              <a:rPr lang="en-US" dirty="0" smtClean="0"/>
              <a:t>Date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822960" y="1508760"/>
            <a:ext cx="7543800" cy="174650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36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 bwMode="gray">
          <a:xfrm>
            <a:off x="261765" y="4805140"/>
            <a:ext cx="3943350" cy="21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 smtClean="0">
                <a:solidFill>
                  <a:schemeClr val="accent6">
                    <a:lumMod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©2009 HP Confidential</a:t>
            </a:r>
            <a:endParaRPr lang="en-US" sz="800" kern="1200" dirty="0">
              <a:solidFill>
                <a:schemeClr val="accent6">
                  <a:lumMod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white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3000">
                <a:srgbClr val="F2AB05"/>
              </a:gs>
              <a:gs pos="34000">
                <a:srgbClr val="E8610D"/>
              </a:gs>
              <a:gs pos="75000">
                <a:srgbClr val="D10063"/>
              </a:gs>
              <a:gs pos="100000">
                <a:srgbClr val="31011A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Isosceles Triangle 14"/>
          <p:cNvSpPr/>
          <p:nvPr userDrawn="1"/>
        </p:nvSpPr>
        <p:spPr>
          <a:xfrm>
            <a:off x="7947499" y="9719"/>
            <a:ext cx="1196502" cy="5143500"/>
          </a:xfrm>
          <a:prstGeom prst="triangle">
            <a:avLst>
              <a:gd name="adj" fmla="val 10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42789" y="3821905"/>
            <a:ext cx="6400800" cy="7017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US" sz="1600" kern="1200" dirty="0" smtClean="0">
                <a:solidFill>
                  <a:schemeClr val="bg1"/>
                </a:solidFill>
                <a:latin typeface="Futura Bk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Name—Job Title</a:t>
            </a:r>
          </a:p>
          <a:p>
            <a:r>
              <a:rPr lang="en-US" dirty="0" smtClean="0"/>
              <a:t>Date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822960" y="1508760"/>
            <a:ext cx="7543800" cy="174650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36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gray">
          <a:xfrm>
            <a:off x="261765" y="4805140"/>
            <a:ext cx="3943350" cy="21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 smtClean="0">
                <a:solidFill>
                  <a:srgbClr val="8F2D5E"/>
                </a:solidFill>
                <a:latin typeface="Futura Bk" pitchFamily="34" charset="0"/>
                <a:ea typeface="+mn-ea"/>
                <a:cs typeface="+mn-cs"/>
              </a:rPr>
              <a:t>©2009 HP Confidential</a:t>
            </a:r>
            <a:endParaRPr lang="en-US" sz="800" kern="1200" dirty="0">
              <a:solidFill>
                <a:srgbClr val="8F2D5E"/>
              </a:solidFill>
              <a:latin typeface="Futura Bk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white">
          <a:xfrm>
            <a:off x="0" y="0"/>
            <a:ext cx="9144000" cy="5153219"/>
          </a:xfrm>
          <a:prstGeom prst="rect">
            <a:avLst/>
          </a:prstGeom>
          <a:gradFill flip="none" rotWithShape="1">
            <a:gsLst>
              <a:gs pos="0">
                <a:srgbClr val="5D5F62"/>
              </a:gs>
              <a:gs pos="90000">
                <a:srgbClr val="1A1819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 userDrawn="1"/>
        </p:nvSpPr>
        <p:spPr>
          <a:xfrm>
            <a:off x="7947499" y="9719"/>
            <a:ext cx="1196502" cy="5143500"/>
          </a:xfrm>
          <a:prstGeom prst="triangle">
            <a:avLst>
              <a:gd name="adj" fmla="val 10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42789" y="3821905"/>
            <a:ext cx="6400800" cy="7017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US" sz="1600" kern="1200" dirty="0" smtClean="0">
                <a:solidFill>
                  <a:schemeClr val="bg1"/>
                </a:solidFill>
                <a:latin typeface="Futura Bk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Name—Job Title</a:t>
            </a:r>
          </a:p>
          <a:p>
            <a:r>
              <a:rPr lang="en-US" dirty="0" smtClean="0"/>
              <a:t>Date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822960" y="1508760"/>
            <a:ext cx="7543800" cy="174650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36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 bwMode="gray">
          <a:xfrm>
            <a:off x="261765" y="4805140"/>
            <a:ext cx="3943350" cy="21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©2009 HP Confidential</a:t>
            </a:r>
            <a:endParaRPr lang="en-US" sz="8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am\Desktop\taxi.png"/>
          <p:cNvPicPr>
            <a:picLocks noChangeAspect="1" noChangeArrowheads="1"/>
          </p:cNvPicPr>
          <p:nvPr userDrawn="1"/>
        </p:nvPicPr>
        <p:blipFill>
          <a:blip r:embed="rId2" cstate="print"/>
          <a:srcRect t="126" b="295"/>
          <a:stretch>
            <a:fillRect/>
          </a:stretch>
        </p:blipFill>
        <p:spPr bwMode="auto">
          <a:xfrm>
            <a:off x="3710940" y="0"/>
            <a:ext cx="5433060" cy="5143500"/>
          </a:xfrm>
          <a:prstGeom prst="rect">
            <a:avLst/>
          </a:prstGeom>
          <a:noFill/>
        </p:spPr>
      </p:pic>
      <p:sp>
        <p:nvSpPr>
          <p:cNvPr id="10" name="Freeform 6"/>
          <p:cNvSpPr>
            <a:spLocks/>
          </p:cNvSpPr>
          <p:nvPr userDrawn="1"/>
        </p:nvSpPr>
        <p:spPr bwMode="white">
          <a:xfrm>
            <a:off x="0" y="-3418"/>
            <a:ext cx="4951379" cy="51532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328"/>
              </a:cxn>
              <a:cxn ang="0">
                <a:pos x="4554" y="6328"/>
              </a:cxn>
              <a:cxn ang="0">
                <a:pos x="6047" y="0"/>
              </a:cxn>
              <a:cxn ang="0">
                <a:pos x="0" y="0"/>
              </a:cxn>
            </a:cxnLst>
            <a:rect l="0" t="0" r="r" b="b"/>
            <a:pathLst>
              <a:path w="6047" h="6328">
                <a:moveTo>
                  <a:pt x="0" y="0"/>
                </a:moveTo>
                <a:lnTo>
                  <a:pt x="0" y="6328"/>
                </a:lnTo>
                <a:lnTo>
                  <a:pt x="4554" y="6328"/>
                </a:lnTo>
                <a:lnTo>
                  <a:pt x="6047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" name="Isosceles Triangle 14"/>
          <p:cNvSpPr/>
          <p:nvPr userDrawn="1"/>
        </p:nvSpPr>
        <p:spPr>
          <a:xfrm>
            <a:off x="7947499" y="6301"/>
            <a:ext cx="1196502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3000">
                <a:srgbClr val="252627"/>
              </a:gs>
              <a:gs pos="100000">
                <a:srgbClr val="131313"/>
              </a:gs>
            </a:gsLst>
            <a:lin ang="63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42789" y="3821905"/>
            <a:ext cx="3521491" cy="7017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lang="en-US" sz="1600" kern="1200" dirty="0" smtClean="0">
                <a:solidFill>
                  <a:schemeClr val="bg1"/>
                </a:solidFill>
                <a:latin typeface="Futura Bk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Name—Job Title</a:t>
            </a:r>
          </a:p>
          <a:p>
            <a:r>
              <a:rPr lang="en-US" dirty="0" smtClean="0"/>
              <a:t>Date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246888" y="301752"/>
            <a:ext cx="3944112" cy="21366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3100"/>
              </a:lnSpc>
              <a:spcBef>
                <a:spcPct val="0"/>
              </a:spcBef>
              <a:buNone/>
              <a:defRPr lang="en-US" sz="3100" kern="1200" baseline="0" dirty="0">
                <a:solidFill>
                  <a:schemeClr val="bg1"/>
                </a:solidFill>
                <a:latin typeface="Futura Bk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 descr="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 bwMode="gray">
          <a:xfrm>
            <a:off x="261765" y="4805140"/>
            <a:ext cx="3943350" cy="21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©2009 HP Confidential</a:t>
            </a:r>
            <a:endParaRPr lang="en-US" sz="8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Documents and Settings\adam\Desktop\fpo.png"/>
          <p:cNvPicPr>
            <a:picLocks noChangeAspect="1" noChangeArrowheads="1"/>
          </p:cNvPicPr>
          <p:nvPr userDrawn="1"/>
        </p:nvPicPr>
        <p:blipFill>
          <a:blip r:embed="rId2" cstate="print"/>
          <a:srcRect l="208" t="492" r="588" b="464"/>
          <a:stretch>
            <a:fillRect/>
          </a:stretch>
        </p:blipFill>
        <p:spPr bwMode="auto">
          <a:xfrm>
            <a:off x="-1" y="-1"/>
            <a:ext cx="9144001" cy="5143501"/>
          </a:xfrm>
          <a:prstGeom prst="rect">
            <a:avLst/>
          </a:prstGeom>
          <a:noFill/>
        </p:spPr>
      </p:pic>
      <p:sp>
        <p:nvSpPr>
          <p:cNvPr id="8" name="Isosceles Triangle 7"/>
          <p:cNvSpPr/>
          <p:nvPr userDrawn="1"/>
        </p:nvSpPr>
        <p:spPr>
          <a:xfrm>
            <a:off x="7947499" y="9719"/>
            <a:ext cx="1196502" cy="5143500"/>
          </a:xfrm>
          <a:prstGeom prst="triangle">
            <a:avLst>
              <a:gd name="adj" fmla="val 10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 bwMode="gray">
          <a:xfrm>
            <a:off x="501795" y="4805140"/>
            <a:ext cx="3943350" cy="21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©2009 HP Confidential</a:t>
            </a:r>
            <a:endParaRPr lang="en-US" sz="8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248886" y="4805140"/>
            <a:ext cx="384048" cy="21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C:\Documents and Settings\adam\Desktop\fpo.png"/>
          <p:cNvPicPr>
            <a:picLocks noChangeAspect="1" noChangeArrowheads="1"/>
          </p:cNvPicPr>
          <p:nvPr userDrawn="1"/>
        </p:nvPicPr>
        <p:blipFill>
          <a:blip r:embed="rId2" cstate="print"/>
          <a:srcRect l="208" t="492" r="588" b="464"/>
          <a:stretch>
            <a:fillRect/>
          </a:stretch>
        </p:blipFill>
        <p:spPr bwMode="auto">
          <a:xfrm>
            <a:off x="-1" y="-1"/>
            <a:ext cx="9144001" cy="5143501"/>
          </a:xfrm>
          <a:prstGeom prst="rect">
            <a:avLst/>
          </a:prstGeom>
          <a:noFill/>
        </p:spPr>
      </p:pic>
      <p:sp>
        <p:nvSpPr>
          <p:cNvPr id="8" name="Isosceles Triangle 7"/>
          <p:cNvSpPr/>
          <p:nvPr userDrawn="1"/>
        </p:nvSpPr>
        <p:spPr>
          <a:xfrm>
            <a:off x="7947499" y="9719"/>
            <a:ext cx="1196502" cy="5143500"/>
          </a:xfrm>
          <a:prstGeom prst="triangle">
            <a:avLst>
              <a:gd name="adj" fmla="val 10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white">
          <a:xfrm>
            <a:off x="246888" y="3685032"/>
            <a:ext cx="4315968" cy="859536"/>
          </a:xfrm>
          <a:prstGeom prst="rect">
            <a:avLst/>
          </a:prstGeom>
        </p:spPr>
        <p:txBody>
          <a:bodyPr wrap="square" anchor="b"/>
          <a:lstStyle>
            <a:lvl1pPr algn="l">
              <a:lnSpc>
                <a:spcPct val="100000"/>
              </a:lnSpc>
              <a:defRPr sz="24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text style</a:t>
            </a:r>
            <a:endParaRPr lang="en-US" dirty="0"/>
          </a:p>
        </p:txBody>
      </p:sp>
      <p:pic>
        <p:nvPicPr>
          <p:cNvPr id="13" name="Picture 12" descr="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 bwMode="gray">
          <a:xfrm>
            <a:off x="501795" y="4805140"/>
            <a:ext cx="3943350" cy="21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©2009 HP Confidential</a:t>
            </a:r>
            <a:endParaRPr lang="en-US" sz="800" kern="1200" dirty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248886" y="4805140"/>
            <a:ext cx="384048" cy="21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gray">
          <a:xfrm>
            <a:off x="501795" y="4805140"/>
            <a:ext cx="3943350" cy="21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t>©</a:t>
            </a:r>
            <a:r>
              <a:rPr lang="en-US" sz="800" kern="1200" dirty="0" smtClean="0">
                <a:solidFill>
                  <a:srgbClr val="7F7F7F"/>
                </a:solidFill>
                <a:latin typeface="Futura Bk" pitchFamily="34" charset="0"/>
                <a:ea typeface="+mn-ea"/>
                <a:cs typeface="+mn-cs"/>
              </a:rPr>
              <a:t>2009 HP Confidential</a:t>
            </a:r>
            <a:endParaRPr lang="en-US" sz="800" kern="1200" dirty="0">
              <a:solidFill>
                <a:srgbClr val="7F7F7F"/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248886" y="4805140"/>
            <a:ext cx="384048" cy="21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 Bk" pitchFamily="34" charset="0"/>
                <a:ea typeface="+mn-ea"/>
                <a:cs typeface="+mn-cs"/>
              </a:rPr>
              <a:pPr marL="0" algn="l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Futura Bk" pitchFamily="34" charset="0"/>
              <a:ea typeface="+mn-ea"/>
              <a:cs typeface="+mn-cs"/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237744" y="292608"/>
            <a:ext cx="8375904" cy="857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DOUBLE LINE TITLE </a:t>
            </a:r>
            <a:br>
              <a:rPr lang="en-US" dirty="0" smtClean="0"/>
            </a:br>
            <a:r>
              <a:rPr lang="en-US" dirty="0" smtClean="0"/>
              <a:t>FOR ADDED CONTENT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56032" y="1316736"/>
            <a:ext cx="8229600" cy="328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41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8" r:id="rId32"/>
    <p:sldLayoutId id="2147483739" r:id="rId33"/>
    <p:sldLayoutId id="2147483740" r:id="rId34"/>
    <p:sldLayoutId id="2147483742" r:id="rId35"/>
    <p:sldLayoutId id="2147483743" r:id="rId36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marL="0" marR="0" indent="0" algn="l" defTabSz="914400" rtl="0" eaLnBrk="1" fontAlgn="auto" latinLnBrk="0" hangingPunct="1">
        <a:lnSpc>
          <a:spcPts val="31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100" b="0" i="0" u="none" strike="noStrike" kern="1200" cap="all" spc="0" normalizeH="0" baseline="0" noProof="0" dirty="0" smtClean="0">
          <a:ln>
            <a:noFill/>
          </a:ln>
          <a:solidFill>
            <a:srgbClr val="000000"/>
          </a:solidFill>
          <a:effectLst/>
          <a:uLnTx/>
          <a:uFillTx/>
          <a:latin typeface="Futura Bk" pitchFamily="34" charset="0"/>
          <a:ea typeface="+mj-ea"/>
          <a:cs typeface="+mj-cs"/>
        </a:defRPr>
      </a:lvl1pPr>
    </p:titleStyle>
    <p:bodyStyle>
      <a:lvl1pPr marL="225425" marR="0" indent="-225425" algn="l" defTabSz="914400" rtl="0" eaLnBrk="1" fontAlgn="auto" latinLnBrk="0" hangingPunct="1">
        <a:lnSpc>
          <a:spcPct val="11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Futura Bk" pitchFamily="34" charset="0"/>
        <a:buChar char="–"/>
        <a:tabLst/>
        <a:defRPr sz="2000" kern="1200">
          <a:solidFill>
            <a:srgbClr val="000000"/>
          </a:solidFill>
          <a:latin typeface="+mn-lt"/>
          <a:ea typeface="+mn-ea"/>
          <a:cs typeface="+mn-cs"/>
        </a:defRPr>
      </a:lvl1pPr>
      <a:lvl2pPr marL="342900" marR="0" indent="-114300" algn="l" defTabSz="914400" rtl="0" eaLnBrk="1" fontAlgn="auto" latinLnBrk="0" hangingPunct="1">
        <a:lnSpc>
          <a:spcPct val="110000"/>
        </a:lnSpc>
        <a:spcBef>
          <a:spcPts val="500"/>
        </a:spcBef>
        <a:spcAft>
          <a:spcPts val="0"/>
        </a:spcAft>
        <a:buClr>
          <a:srgbClr val="000000"/>
        </a:buClr>
        <a:buSzPct val="80000"/>
        <a:buFont typeface="Arial" pitchFamily="34" charset="0"/>
        <a:buChar char="•"/>
        <a:tabLst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571500" indent="-171450" algn="l" defTabSz="914400" rtl="0" eaLnBrk="1" latinLnBrk="0" hangingPunct="1">
        <a:lnSpc>
          <a:spcPct val="110000"/>
        </a:lnSpc>
        <a:spcBef>
          <a:spcPts val="400"/>
        </a:spcBef>
        <a:buClr>
          <a:srgbClr val="000000"/>
        </a:buClr>
        <a:buFont typeface="Futura Bk" pitchFamily="34" charset="0"/>
        <a:buChar char="−"/>
        <a:defRPr sz="1200" kern="1200">
          <a:solidFill>
            <a:srgbClr val="000000"/>
          </a:solidFill>
          <a:latin typeface="+mn-lt"/>
          <a:ea typeface="+mn-ea"/>
          <a:cs typeface="+mn-cs"/>
        </a:defRPr>
      </a:lvl3pPr>
      <a:lvl4pPr marL="800100" indent="-114300" algn="l" defTabSz="914400" rtl="0" eaLnBrk="1" latinLnBrk="0" hangingPunct="1">
        <a:lnSpc>
          <a:spcPct val="110000"/>
        </a:lnSpc>
        <a:spcBef>
          <a:spcPts val="400"/>
        </a:spcBef>
        <a:buClr>
          <a:srgbClr val="000000"/>
        </a:buClr>
        <a:buSzPct val="80000"/>
        <a:buFont typeface="Arial" pitchFamily="34" charset="0"/>
        <a:buChar char="•"/>
        <a:defRPr sz="1200" kern="1200">
          <a:solidFill>
            <a:srgbClr val="000000"/>
          </a:solidFill>
          <a:latin typeface="+mn-lt"/>
          <a:ea typeface="+mn-ea"/>
          <a:cs typeface="+mn-cs"/>
        </a:defRPr>
      </a:lvl4pPr>
      <a:lvl5pPr marL="1028700" indent="-171450" algn="l" defTabSz="914400" rtl="0" eaLnBrk="1" latinLnBrk="0" hangingPunct="1">
        <a:lnSpc>
          <a:spcPct val="110000"/>
        </a:lnSpc>
        <a:spcBef>
          <a:spcPts val="400"/>
        </a:spcBef>
        <a:buClr>
          <a:srgbClr val="000000"/>
        </a:buClr>
        <a:buFont typeface="Futura Bk" pitchFamily="34" charset="0"/>
        <a:buChar char="−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3.org/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hyperlink" Target="http://www.java.com/en/index.jsp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www.bea.com/framework.jsp?CNT=homepage_main.jsp&amp;FP=/content" TargetMode="External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teams9.sharepoint.hp.com/teams/PGS/default.aspx" TargetMode="Externa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Pan, Ding / Wang, Shu-Wen</a:t>
            </a:r>
          </a:p>
          <a:p>
            <a:r>
              <a:rPr lang="en-US" dirty="0" smtClean="0"/>
              <a:t>Dec 21, 2010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PGS Overall introduction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 - III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PGS was built with strong support from HP Treasury, Finance, Procurement, Credit and Collections and leverages existing investment in </a:t>
            </a:r>
            <a:r>
              <a:rPr lang="en-US" b="1" dirty="0"/>
              <a:t>financial applications</a:t>
            </a:r>
            <a:r>
              <a:rPr lang="en-US" dirty="0"/>
              <a:t> such as HPFO and VCP.</a:t>
            </a:r>
            <a:endParaRPr lang="en-US" b="1" dirty="0"/>
          </a:p>
          <a:p>
            <a:pPr lvl="0"/>
            <a:r>
              <a:rPr lang="en-US" dirty="0"/>
              <a:t>Utilizes </a:t>
            </a:r>
            <a:r>
              <a:rPr lang="en-US" b="1" dirty="0"/>
              <a:t>Web Services based interfaces</a:t>
            </a:r>
            <a:r>
              <a:rPr lang="en-US" dirty="0"/>
              <a:t> developed using .NET for the frontend of PGS and is interoperable across Microsoft and Unix/Java environments</a:t>
            </a:r>
            <a:endParaRPr lang="en-US" b="1" dirty="0"/>
          </a:p>
          <a:p>
            <a:pPr lvl="0"/>
            <a:r>
              <a:rPr lang="en-US" dirty="0"/>
              <a:t>Leverages </a:t>
            </a:r>
            <a:r>
              <a:rPr lang="en-US" b="1" dirty="0"/>
              <a:t>functionality</a:t>
            </a:r>
            <a:r>
              <a:rPr lang="en-US" dirty="0"/>
              <a:t> available from 3rd party financial gateway and services providers such as </a:t>
            </a:r>
            <a:r>
              <a:rPr lang="en-US" dirty="0" err="1"/>
              <a:t>Cybersource</a:t>
            </a:r>
            <a:r>
              <a:rPr lang="en-US" dirty="0"/>
              <a:t>.</a:t>
            </a:r>
          </a:p>
          <a:p>
            <a:r>
              <a:rPr lang="en-US" dirty="0"/>
              <a:t>Leverages HP Treasury approved and negotiated, go-forward banking </a:t>
            </a:r>
            <a:r>
              <a:rPr lang="en-US" b="1" dirty="0"/>
              <a:t>relationships</a:t>
            </a:r>
            <a:r>
              <a:rPr lang="en-US" dirty="0"/>
              <a:t> such as Chase/</a:t>
            </a:r>
            <a:r>
              <a:rPr lang="en-US" dirty="0" err="1"/>
              <a:t>Paymentech</a:t>
            </a:r>
            <a:r>
              <a:rPr lang="en-US" dirty="0"/>
              <a:t>, </a:t>
            </a:r>
            <a:r>
              <a:rPr lang="en-US" dirty="0" err="1"/>
              <a:t>Elavon</a:t>
            </a:r>
            <a:r>
              <a:rPr lang="en-US" dirty="0"/>
              <a:t> and RBS</a:t>
            </a:r>
          </a:p>
        </p:txBody>
      </p:sp>
    </p:spTree>
    <p:extLst>
      <p:ext uri="{BB962C8B-B14F-4D97-AF65-F5344CB8AC3E}">
        <p14:creationId xmlns:p14="http://schemas.microsoft.com/office/powerpoint/2010/main" val="22840326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WE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98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HP’s Direct IT platforms Today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88" y="722842"/>
            <a:ext cx="6921587" cy="4420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0926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we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8" y="896114"/>
            <a:ext cx="6530009" cy="4147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33862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J2EE</a:t>
            </a:r>
            <a:r>
              <a:rPr lang="en-US" altLang="zh-CN" dirty="0">
                <a:ea typeface="宋体" pitchFamily="2" charset="-122"/>
              </a:rPr>
              <a:t>, EJB, Struts</a:t>
            </a:r>
          </a:p>
          <a:p>
            <a:r>
              <a:rPr lang="en-US" altLang="zh-CN" dirty="0">
                <a:ea typeface="宋体" pitchFamily="2" charset="-122"/>
              </a:rPr>
              <a:t>Microsoft </a:t>
            </a:r>
            <a:r>
              <a:rPr lang="en-US" altLang="zh-CN" dirty="0" err="1">
                <a:ea typeface="宋体" pitchFamily="2" charset="-122"/>
              </a:rPr>
              <a:t>.Net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framework (2.0+)</a:t>
            </a:r>
            <a:endParaRPr lang="en-US" altLang="zh-CN" dirty="0">
              <a:ea typeface="宋体" pitchFamily="2" charset="-122"/>
            </a:endParaRPr>
          </a:p>
          <a:p>
            <a:r>
              <a:rPr lang="en-US" altLang="zh-CN" dirty="0">
                <a:ea typeface="宋体" pitchFamily="2" charset="-122"/>
              </a:rPr>
              <a:t>Microsoft SQL Server </a:t>
            </a:r>
            <a:r>
              <a:rPr lang="en-US" altLang="zh-CN" dirty="0" smtClean="0">
                <a:ea typeface="宋体" pitchFamily="2" charset="-122"/>
              </a:rPr>
              <a:t>2005 / 2008</a:t>
            </a:r>
            <a:endParaRPr lang="en-US" altLang="zh-CN" dirty="0">
              <a:ea typeface="宋体" pitchFamily="2" charset="-122"/>
            </a:endParaRPr>
          </a:p>
          <a:p>
            <a:r>
              <a:rPr lang="en-US" altLang="zh-CN" dirty="0" err="1" smtClean="0">
                <a:ea typeface="宋体" pitchFamily="2" charset="-122"/>
              </a:rPr>
              <a:t>Weblogic</a:t>
            </a:r>
            <a:r>
              <a:rPr lang="en-US" altLang="zh-CN" dirty="0" smtClean="0">
                <a:ea typeface="宋体" pitchFamily="2" charset="-122"/>
              </a:rPr>
              <a:t> 10.x</a:t>
            </a:r>
            <a:endParaRPr lang="en-US" altLang="zh-CN" dirty="0">
              <a:ea typeface="宋体" pitchFamily="2" charset="-122"/>
            </a:endParaRPr>
          </a:p>
          <a:p>
            <a:r>
              <a:rPr lang="en-US" altLang="zh-CN" dirty="0">
                <a:ea typeface="宋体" pitchFamily="2" charset="-122"/>
              </a:rPr>
              <a:t>Web Services, Hibernate</a:t>
            </a:r>
          </a:p>
          <a:p>
            <a:r>
              <a:rPr lang="en-US" altLang="zh-CN" dirty="0" smtClean="0">
                <a:ea typeface="宋体" pitchFamily="2" charset="-122"/>
              </a:rPr>
              <a:t>HTML/JavaScript/XML</a:t>
            </a:r>
            <a:endParaRPr lang="zh-CN" altLang="en-US" dirty="0">
              <a:ea typeface="宋体" pitchFamily="2" charset="-122"/>
            </a:endParaRPr>
          </a:p>
          <a:p>
            <a:endParaRPr lang="en-US" dirty="0"/>
          </a:p>
        </p:txBody>
      </p:sp>
      <p:pic>
        <p:nvPicPr>
          <p:cNvPr id="4" name="Picture 4" descr="Java Technology - Get it Free from java.com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25" y="651304"/>
            <a:ext cx="1287463" cy="74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675" y="1076025"/>
            <a:ext cx="1031875" cy="73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QL Server and Visual Studio: Great Separately. Even Better Together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964" y="1811038"/>
            <a:ext cx="1106487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BEA Logo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575" y="2998960"/>
            <a:ext cx="1346200" cy="119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W3C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764" y="3595066"/>
            <a:ext cx="1092200" cy="72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0706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PGS Modules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60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of PGS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 smtClean="0"/>
              <a:t>PGS </a:t>
            </a:r>
            <a:r>
              <a:rPr lang="en-GB" dirty="0"/>
              <a:t>– Payment Gateway Services</a:t>
            </a:r>
            <a:endParaRPr lang="en-US" dirty="0"/>
          </a:p>
          <a:p>
            <a:r>
              <a:rPr lang="en-GB" dirty="0"/>
              <a:t>PGS Admin – The administration and transaction research tool</a:t>
            </a:r>
            <a:endParaRPr lang="en-US" dirty="0"/>
          </a:p>
          <a:p>
            <a:r>
              <a:rPr lang="en-GB" dirty="0" err="1"/>
              <a:t>vPOS</a:t>
            </a:r>
            <a:r>
              <a:rPr lang="en-GB" dirty="0"/>
              <a:t> – PGS Admin Virtual Point-Of-Sale tool</a:t>
            </a:r>
            <a:endParaRPr lang="en-US" dirty="0"/>
          </a:p>
          <a:p>
            <a:r>
              <a:rPr lang="en-GB" dirty="0"/>
              <a:t>RMS – Risk Management Server Web Service</a:t>
            </a:r>
            <a:endParaRPr lang="en-US" dirty="0"/>
          </a:p>
          <a:p>
            <a:r>
              <a:rPr lang="en-GB" dirty="0"/>
              <a:t>RMS Admin - Risk Management Admin Portal</a:t>
            </a:r>
            <a:endParaRPr lang="en-US" dirty="0"/>
          </a:p>
          <a:p>
            <a:r>
              <a:rPr lang="en-GB" dirty="0"/>
              <a:t>FQM – Fraud Queue Management Portal</a:t>
            </a:r>
            <a:endParaRPr lang="en-US" dirty="0"/>
          </a:p>
          <a:p>
            <a:r>
              <a:rPr lang="en-GB" dirty="0"/>
              <a:t>MSMQ – Microsoft Messaging Queuing</a:t>
            </a:r>
            <a:endParaRPr lang="en-US" dirty="0"/>
          </a:p>
          <a:p>
            <a:r>
              <a:rPr lang="en-GB" dirty="0"/>
              <a:t>PGS Message Bus – PGS common messaging system</a:t>
            </a:r>
            <a:endParaRPr lang="en-US" dirty="0"/>
          </a:p>
          <a:p>
            <a:r>
              <a:rPr lang="en-GB" dirty="0"/>
              <a:t>Batch Processing</a:t>
            </a:r>
            <a:endParaRPr lang="en-US" dirty="0"/>
          </a:p>
          <a:p>
            <a:r>
              <a:rPr lang="en-GB" dirty="0"/>
              <a:t>PGS Reconciliation</a:t>
            </a:r>
            <a:endParaRPr lang="en-US" dirty="0"/>
          </a:p>
          <a:p>
            <a:r>
              <a:rPr lang="en-GB" dirty="0"/>
              <a:t>PGS CVN Toolset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25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PGS Infrastructure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HA</a:t>
            </a:r>
          </a:p>
          <a:p>
            <a:pPr lvl="1"/>
            <a:r>
              <a:rPr lang="en-US" dirty="0" smtClean="0"/>
              <a:t>S2S (Site to Site)</a:t>
            </a:r>
          </a:p>
          <a:p>
            <a:pPr lvl="1"/>
            <a:r>
              <a:rPr lang="en-US" dirty="0" smtClean="0"/>
              <a:t>GSLB (Global Site Load Balancer)</a:t>
            </a:r>
          </a:p>
          <a:p>
            <a:pPr lvl="1"/>
            <a:r>
              <a:rPr lang="en-US" dirty="0" err="1" smtClean="0"/>
              <a:t>Veritas</a:t>
            </a:r>
            <a:r>
              <a:rPr lang="en-US" dirty="0" smtClean="0"/>
              <a:t> Cluster</a:t>
            </a:r>
          </a:p>
          <a:p>
            <a:r>
              <a:rPr lang="en-US" b="1" dirty="0" smtClean="0"/>
              <a:t>Security</a:t>
            </a:r>
          </a:p>
          <a:p>
            <a:pPr lvl="1"/>
            <a:r>
              <a:rPr lang="en-US" dirty="0" smtClean="0"/>
              <a:t>PCI DSS (</a:t>
            </a:r>
            <a:r>
              <a:rPr lang="en-US" dirty="0"/>
              <a:t>Payment Card Industry (PCI) Data Security </a:t>
            </a:r>
            <a:r>
              <a:rPr lang="en-US" dirty="0" smtClean="0"/>
              <a:t>Standard)</a:t>
            </a:r>
          </a:p>
          <a:p>
            <a:pPr lvl="1"/>
            <a:r>
              <a:rPr lang="en-US" dirty="0" smtClean="0"/>
              <a:t>HTTPS / SSL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10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</a:t>
            </a:r>
            <a:endParaRPr lang="en-US" dirty="0"/>
          </a:p>
        </p:txBody>
      </p:sp>
      <p:pic>
        <p:nvPicPr>
          <p:cNvPr id="2051" name="Picture 13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407" y="0"/>
            <a:ext cx="44705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1140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Landscape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475375"/>
              </p:ext>
            </p:extLst>
          </p:nvPr>
        </p:nvGraphicFramePr>
        <p:xfrm>
          <a:off x="601179" y="1268275"/>
          <a:ext cx="7562850" cy="300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Visio" r:id="rId3" imgW="7895570" imgH="3140392" progId="Visio.Drawing.11">
                  <p:embed/>
                </p:oleObj>
              </mc:Choice>
              <mc:Fallback>
                <p:oleObj name="Visio" r:id="rId3" imgW="7895570" imgH="3140392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79" y="1268275"/>
                        <a:ext cx="7562850" cy="300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lg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2548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</a:p>
          <a:p>
            <a:r>
              <a:rPr lang="en-US" dirty="0" smtClean="0"/>
              <a:t>Where are we?</a:t>
            </a:r>
          </a:p>
          <a:p>
            <a:r>
              <a:rPr lang="en-US" dirty="0" smtClean="0"/>
              <a:t>PGS </a:t>
            </a:r>
          </a:p>
          <a:p>
            <a:pPr lvl="1"/>
            <a:r>
              <a:rPr lang="en-US" dirty="0" smtClean="0"/>
              <a:t>Modules</a:t>
            </a:r>
          </a:p>
          <a:p>
            <a:pPr lvl="1"/>
            <a:r>
              <a:rPr lang="en-US" dirty="0"/>
              <a:t>Infrastructure</a:t>
            </a:r>
          </a:p>
          <a:p>
            <a:pPr lvl="1"/>
            <a:r>
              <a:rPr lang="en-US" dirty="0" smtClean="0"/>
              <a:t>PGS</a:t>
            </a:r>
          </a:p>
          <a:p>
            <a:pPr lvl="1"/>
            <a:r>
              <a:rPr lang="en-US" dirty="0" smtClean="0"/>
              <a:t>RMS / FQM</a:t>
            </a:r>
          </a:p>
          <a:p>
            <a:r>
              <a:rPr lang="en-US" smtClean="0"/>
              <a:t>Q/A </a:t>
            </a:r>
            <a:endParaRPr lang="en-US" dirty="0" smtClean="0"/>
          </a:p>
          <a:p>
            <a:endParaRPr lang="en-US" dirty="0" smtClean="0"/>
          </a:p>
          <a:p>
            <a:pPr marL="2317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678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5260" y="239395"/>
            <a:ext cx="6253480" cy="466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46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PGS/RMS/FQM Complete Stack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5260" y="1046797"/>
            <a:ext cx="6253480" cy="3049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0998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stack diagram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33" y="1375720"/>
            <a:ext cx="8015416" cy="2553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49030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PGS – PGS Web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.NET based </a:t>
            </a:r>
            <a:r>
              <a:rPr lang="en-GB" dirty="0" smtClean="0"/>
              <a:t>SOAP/XML </a:t>
            </a:r>
            <a:r>
              <a:rPr lang="en-GB" dirty="0"/>
              <a:t>web service that operates over </a:t>
            </a:r>
            <a:r>
              <a:rPr lang="en-GB" dirty="0" smtClean="0"/>
              <a:t>HTTPS.</a:t>
            </a:r>
          </a:p>
          <a:p>
            <a:r>
              <a:rPr lang="en-GB" dirty="0"/>
              <a:t>PGS is utilized as the core front-end for all services that are available for </a:t>
            </a:r>
            <a:r>
              <a:rPr lang="en-GB" dirty="0" smtClean="0"/>
              <a:t>the </a:t>
            </a:r>
            <a:r>
              <a:rPr lang="en-GB" dirty="0"/>
              <a:t>entire PGS application </a:t>
            </a:r>
            <a:r>
              <a:rPr lang="en-GB" dirty="0" smtClean="0"/>
              <a:t>stack.</a:t>
            </a:r>
          </a:p>
          <a:p>
            <a:r>
              <a:rPr lang="en-GB" dirty="0"/>
              <a:t>PGS is the PAYMENT processing module of the </a:t>
            </a:r>
            <a:r>
              <a:rPr lang="en-GB" dirty="0" smtClean="0"/>
              <a:t>system.</a:t>
            </a:r>
          </a:p>
          <a:p>
            <a:r>
              <a:rPr lang="en-GB" dirty="0"/>
              <a:t>PGS also serves some other core </a:t>
            </a:r>
            <a:r>
              <a:rPr lang="en-GB" dirty="0" smtClean="0"/>
              <a:t>functions.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782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PGS Process Flow Overview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465" y="1080031"/>
            <a:ext cx="8344930" cy="3302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187536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1076" y="295910"/>
            <a:ext cx="6253480" cy="455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5523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PGS MSMQ Process Flow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2339" y="978853"/>
            <a:ext cx="4935662" cy="3523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3058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PGS Admin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Users</a:t>
            </a:r>
            <a:r>
              <a:rPr lang="en-GB" dirty="0" smtClean="0"/>
              <a:t>: Development Team, business team, operation managers, A/R team, HP Global Credit and Collections team</a:t>
            </a:r>
          </a:p>
          <a:p>
            <a:r>
              <a:rPr lang="en-GB" dirty="0" smtClean="0"/>
              <a:t>Transactional research and reports</a:t>
            </a:r>
          </a:p>
          <a:p>
            <a:r>
              <a:rPr lang="en-GB" dirty="0" smtClean="0"/>
              <a:t>NT Authentication</a:t>
            </a:r>
          </a:p>
          <a:p>
            <a:r>
              <a:rPr lang="en-GB" dirty="0" smtClean="0"/>
              <a:t>Roles &amp; Privileges</a:t>
            </a:r>
          </a:p>
          <a:p>
            <a:r>
              <a:rPr lang="en-GB" dirty="0" smtClean="0"/>
              <a:t>PGS Admin does NOT have the ability to decrypt the credit card number. </a:t>
            </a:r>
          </a:p>
          <a:p>
            <a:r>
              <a:rPr lang="en-GB" dirty="0" err="1"/>
              <a:t>vPOS</a:t>
            </a:r>
            <a:r>
              <a:rPr lang="en-GB" dirty="0"/>
              <a:t> =</a:t>
            </a:r>
            <a:r>
              <a:rPr lang="en-GB" dirty="0" smtClean="0"/>
              <a:t> </a:t>
            </a:r>
            <a:r>
              <a:rPr lang="en-GB" dirty="0"/>
              <a:t>Virtual Point-of-Sale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A7BD71-02D0-4745-86BA-D16C0CB3F06A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642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PGS Admin -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A7BD71-02D0-4745-86BA-D16C0CB3F06A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13" y="1183574"/>
            <a:ext cx="7120973" cy="37783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71425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PGS Recon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RECON = Reconciliation</a:t>
            </a:r>
          </a:p>
          <a:p>
            <a:r>
              <a:rPr lang="en-US" dirty="0" smtClean="0"/>
              <a:t>Batch Processing System</a:t>
            </a:r>
          </a:p>
          <a:p>
            <a:r>
              <a:rPr lang="en-US" dirty="0" smtClean="0"/>
              <a:t>Pick up the reconciliation files</a:t>
            </a:r>
          </a:p>
          <a:p>
            <a:r>
              <a:rPr lang="en-US" dirty="0" smtClean="0"/>
              <a:t>Imports data into PGS database</a:t>
            </a:r>
          </a:p>
          <a:p>
            <a:r>
              <a:rPr lang="en-GB" dirty="0" smtClean="0"/>
              <a:t>Batch </a:t>
            </a:r>
            <a:r>
              <a:rPr lang="en-GB" dirty="0"/>
              <a:t>process to run the reconciliation processes in PGS and create SAP IDOCs that are transmitted to the various storefront/backend applications via the HP Service Bus (HPSB</a:t>
            </a:r>
            <a:r>
              <a:rPr lang="en-GB" dirty="0" smtClean="0"/>
              <a:t>)</a:t>
            </a:r>
          </a:p>
          <a:p>
            <a:r>
              <a:rPr lang="en-GB" dirty="0" smtClean="0"/>
              <a:t>Tidal / SFTP etc..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A7BD71-02D0-4745-86BA-D16C0CB3F06A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319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New Org</a:t>
            </a:r>
            <a:endParaRPr lang="en-US" dirty="0"/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3" t="29094" r="11932" b="10226"/>
          <a:stretch>
            <a:fillRect/>
          </a:stretch>
        </p:blipFill>
        <p:spPr bwMode="auto">
          <a:xfrm>
            <a:off x="296562" y="799680"/>
            <a:ext cx="7679982" cy="424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4056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246709" y="525690"/>
            <a:ext cx="8375904" cy="857250"/>
          </a:xfrm>
        </p:spPr>
        <p:txBody>
          <a:bodyPr/>
          <a:lstStyle/>
          <a:p>
            <a:pPr eaLnBrk="1" hangingPunct="1"/>
            <a:r>
              <a:rPr lang="en-US" dirty="0" smtClean="0"/>
              <a:t>What is RMS/FQM</a:t>
            </a:r>
            <a:endParaRPr lang="en-IE" dirty="0" smtClean="0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256032" y="1316736"/>
            <a:ext cx="6870909" cy="3282696"/>
          </a:xfrm>
        </p:spPr>
        <p:txBody>
          <a:bodyPr/>
          <a:lstStyle/>
          <a:p>
            <a:pPr eaLnBrk="1" hangingPunct="1"/>
            <a:r>
              <a:rPr lang="en-US" dirty="0" smtClean="0"/>
              <a:t>Part of PGS</a:t>
            </a:r>
          </a:p>
          <a:p>
            <a:r>
              <a:rPr lang="en-US" dirty="0"/>
              <a:t>RMS - Risk Management System</a:t>
            </a:r>
          </a:p>
          <a:p>
            <a:pPr eaLnBrk="1" hangingPunct="1"/>
            <a:r>
              <a:rPr lang="en-US" dirty="0" smtClean="0"/>
              <a:t>FQM - Fraud Queue </a:t>
            </a:r>
            <a:r>
              <a:rPr lang="en-US" dirty="0"/>
              <a:t>M</a:t>
            </a:r>
            <a:r>
              <a:rPr lang="en-US" dirty="0" smtClean="0"/>
              <a:t>anagement</a:t>
            </a:r>
          </a:p>
          <a:p>
            <a:pPr eaLnBrk="1" hangingPunct="1"/>
            <a:r>
              <a:rPr lang="en-US" dirty="0" smtClean="0"/>
              <a:t>Order Fraud and Risk </a:t>
            </a:r>
            <a:r>
              <a:rPr lang="en-US" dirty="0"/>
              <a:t>M</a:t>
            </a:r>
            <a:r>
              <a:rPr lang="en-US" dirty="0" smtClean="0"/>
              <a:t>anagement Solution</a:t>
            </a:r>
          </a:p>
        </p:txBody>
      </p:sp>
    </p:spTree>
    <p:extLst>
      <p:ext uri="{BB962C8B-B14F-4D97-AF65-F5344CB8AC3E}">
        <p14:creationId xmlns:p14="http://schemas.microsoft.com/office/powerpoint/2010/main" val="33718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PGS/RMS System Overview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6821" y="739475"/>
            <a:ext cx="6456675" cy="3882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00523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419661" y="453278"/>
            <a:ext cx="7629525" cy="85725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charset="-122"/>
              </a:rPr>
              <a:t>RMS</a:t>
            </a:r>
            <a:endParaRPr lang="zh-CN" altLang="en-US" dirty="0" smtClean="0">
              <a:ea typeface="宋体" charset="-122"/>
            </a:endParaRPr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0050" y="1085850"/>
            <a:ext cx="5265644" cy="3226174"/>
          </a:xfrm>
        </p:spPr>
        <p:txBody>
          <a:bodyPr/>
          <a:lstStyle/>
          <a:p>
            <a:pPr eaLnBrk="1" hangingPunct="1"/>
            <a:r>
              <a:rPr lang="en-US" altLang="zh-CN" dirty="0" err="1" smtClean="0">
                <a:ea typeface="宋体" charset="-122"/>
              </a:rPr>
              <a:t>CyberSource</a:t>
            </a:r>
            <a:r>
              <a:rPr lang="en-US" altLang="zh-CN" dirty="0" smtClean="0">
                <a:ea typeface="宋体" charset="-122"/>
              </a:rPr>
              <a:t> </a:t>
            </a:r>
            <a:r>
              <a:rPr lang="en-US" altLang="zh-CN" dirty="0">
                <a:ea typeface="宋体" charset="-122"/>
              </a:rPr>
              <a:t>Risk Manager Product </a:t>
            </a:r>
          </a:p>
          <a:p>
            <a:pPr eaLnBrk="1" hangingPunct="1"/>
            <a:r>
              <a:rPr lang="en-US" altLang="zh-CN" dirty="0" smtClean="0">
                <a:ea typeface="宋体" charset="-122"/>
              </a:rPr>
              <a:t>Order </a:t>
            </a:r>
            <a:r>
              <a:rPr lang="en-US" altLang="zh-CN" dirty="0">
                <a:ea typeface="宋体" charset="-122"/>
              </a:rPr>
              <a:t>decision and risk management solution </a:t>
            </a:r>
            <a:endParaRPr lang="en-US" altLang="zh-CN" dirty="0" smtClean="0">
              <a:ea typeface="宋体" charset="-122"/>
            </a:endParaRPr>
          </a:p>
          <a:p>
            <a:pPr eaLnBrk="1" hangingPunct="1"/>
            <a:r>
              <a:rPr lang="en-US" altLang="zh-CN" dirty="0" smtClean="0">
                <a:ea typeface="宋体" charset="-122"/>
              </a:rPr>
              <a:t>RMS Admin and </a:t>
            </a:r>
            <a:r>
              <a:rPr lang="en-US" altLang="zh-CN" dirty="0">
                <a:ea typeface="宋体" charset="-122"/>
              </a:rPr>
              <a:t>Decision </a:t>
            </a:r>
            <a:r>
              <a:rPr lang="en-US" altLang="zh-CN" dirty="0" smtClean="0">
                <a:ea typeface="宋体" charset="-122"/>
              </a:rPr>
              <a:t>Server</a:t>
            </a:r>
          </a:p>
        </p:txBody>
      </p:sp>
      <p:pic>
        <p:nvPicPr>
          <p:cNvPr id="400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18" y="2325033"/>
            <a:ext cx="3072839" cy="2038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219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0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0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0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00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>
          <a:xfrm>
            <a:off x="419661" y="489138"/>
            <a:ext cx="7629525" cy="85725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charset="-122"/>
              </a:rPr>
              <a:t>RMS</a:t>
            </a:r>
            <a:endParaRPr lang="zh-CN" altLang="en-US" sz="3200" dirty="0" smtClean="0">
              <a:ea typeface="宋体" charset="-122"/>
            </a:endParaRP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0050" y="1085850"/>
            <a:ext cx="4552950" cy="3297891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FF0000"/>
                </a:solidFill>
              </a:rPr>
              <a:t>Administration Server </a:t>
            </a:r>
          </a:p>
          <a:p>
            <a:pPr lvl="1"/>
            <a:r>
              <a:rPr lang="en-US" sz="1400" dirty="0" smtClean="0"/>
              <a:t>Java Web Application</a:t>
            </a:r>
          </a:p>
          <a:p>
            <a:pPr lvl="1"/>
            <a:r>
              <a:rPr lang="en-US" sz="1400" dirty="0"/>
              <a:t>B</a:t>
            </a:r>
            <a:r>
              <a:rPr lang="en-US" sz="1400" dirty="0" smtClean="0"/>
              <a:t>usiness Strategy</a:t>
            </a:r>
            <a:endParaRPr lang="en-IE" sz="1400" dirty="0" smtClean="0"/>
          </a:p>
          <a:p>
            <a:pPr eaLnBrk="1" hangingPunct="1"/>
            <a:r>
              <a:rPr lang="en-US" dirty="0" smtClean="0">
                <a:solidFill>
                  <a:srgbClr val="FF0000"/>
                </a:solidFill>
              </a:rPr>
              <a:t>Decision Server</a:t>
            </a:r>
          </a:p>
          <a:p>
            <a:pPr lvl="1"/>
            <a:r>
              <a:rPr lang="en-US" sz="1400" dirty="0"/>
              <a:t>Web Service</a:t>
            </a:r>
          </a:p>
          <a:p>
            <a:pPr lvl="1"/>
            <a:r>
              <a:rPr lang="en-US" sz="1400" dirty="0"/>
              <a:t>Decision order by business strategy </a:t>
            </a:r>
            <a:endParaRPr lang="en-US" sz="1400" dirty="0" smtClean="0"/>
          </a:p>
          <a:p>
            <a:pPr lvl="1"/>
            <a:r>
              <a:rPr lang="en-US" altLang="zh-CN" sz="1400" dirty="0" smtClean="0"/>
              <a:t>Order Status: Accept</a:t>
            </a:r>
            <a:r>
              <a:rPr lang="en-US" altLang="zh-CN" sz="1400" dirty="0"/>
              <a:t>, Reject, </a:t>
            </a:r>
            <a:r>
              <a:rPr lang="en-US" altLang="zh-CN" sz="1400" dirty="0" smtClean="0"/>
              <a:t>Review</a:t>
            </a:r>
          </a:p>
          <a:p>
            <a:pPr lvl="1"/>
            <a:r>
              <a:rPr lang="en-US" altLang="zh-CN" sz="1400" dirty="0"/>
              <a:t>Invoked by PGS WS using XML RPC format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2549" y="1227089"/>
            <a:ext cx="4002203" cy="250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2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237744" y="489832"/>
            <a:ext cx="8375904" cy="729368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charset="-122"/>
              </a:rPr>
              <a:t>FQM</a:t>
            </a:r>
            <a:endParaRPr lang="zh-CN" altLang="en-US" sz="3200" dirty="0" smtClean="0">
              <a:ea typeface="宋体" charset="-122"/>
            </a:endParaRPr>
          </a:p>
        </p:txBody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6032" y="1316736"/>
            <a:ext cx="5337944" cy="3264229"/>
          </a:xfr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Java Web Application</a:t>
            </a:r>
          </a:p>
          <a:p>
            <a:r>
              <a:rPr lang="en-US" altLang="zh-CN" dirty="0" smtClean="0">
                <a:ea typeface="宋体" charset="-122"/>
              </a:rPr>
              <a:t>Fraud </a:t>
            </a:r>
            <a:r>
              <a:rPr lang="en-US" altLang="zh-CN" dirty="0">
                <a:ea typeface="宋体" charset="-122"/>
              </a:rPr>
              <a:t>screening </a:t>
            </a:r>
            <a:r>
              <a:rPr lang="en-US" altLang="zh-CN" dirty="0" smtClean="0">
                <a:ea typeface="宋体" charset="-122"/>
              </a:rPr>
              <a:t>&amp; management </a:t>
            </a:r>
            <a:r>
              <a:rPr lang="en-US" altLang="zh-CN" dirty="0">
                <a:ea typeface="宋体" charset="-122"/>
              </a:rPr>
              <a:t>portfolio</a:t>
            </a:r>
            <a:endParaRPr lang="en-US" altLang="zh-CN" dirty="0" smtClean="0">
              <a:ea typeface="宋体" charset="-122"/>
            </a:endParaRPr>
          </a:p>
          <a:p>
            <a:r>
              <a:rPr lang="en-US" altLang="zh-CN" dirty="0" smtClean="0">
                <a:ea typeface="宋体" charset="-122"/>
              </a:rPr>
              <a:t>Verify and decision 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review</a:t>
            </a:r>
            <a:r>
              <a:rPr lang="en-US" altLang="zh-CN" dirty="0" smtClean="0">
                <a:ea typeface="宋体" charset="-122"/>
              </a:rPr>
              <a:t> order</a:t>
            </a:r>
          </a:p>
          <a:p>
            <a:r>
              <a:rPr lang="en-US" altLang="zh-CN" dirty="0" smtClean="0">
                <a:ea typeface="宋体" charset="-122"/>
              </a:rPr>
              <a:t>Call MB for order status update</a:t>
            </a:r>
          </a:p>
        </p:txBody>
      </p:sp>
      <p:pic>
        <p:nvPicPr>
          <p:cNvPr id="403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352" y="2187388"/>
            <a:ext cx="3451413" cy="241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08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3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3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03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33082" y="373290"/>
            <a:ext cx="8329154" cy="630757"/>
          </a:xfrm>
        </p:spPr>
        <p:txBody>
          <a:bodyPr/>
          <a:lstStyle/>
          <a:p>
            <a:r>
              <a:rPr lang="en-US" sz="3200" dirty="0" smtClean="0"/>
              <a:t>FQM</a:t>
            </a:r>
            <a:endParaRPr lang="en-IE" sz="3200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00050" y="1085850"/>
            <a:ext cx="4857750" cy="3770710"/>
          </a:xfrm>
        </p:spPr>
        <p:txBody>
          <a:bodyPr/>
          <a:lstStyle/>
          <a:p>
            <a:r>
              <a:rPr lang="en-US" dirty="0"/>
              <a:t>Features</a:t>
            </a:r>
          </a:p>
          <a:p>
            <a:pPr lvl="1"/>
            <a:r>
              <a:rPr lang="en-US" sz="1400" dirty="0"/>
              <a:t>Review </a:t>
            </a:r>
            <a:r>
              <a:rPr lang="en-US" sz="1400" dirty="0" smtClean="0"/>
              <a:t>order</a:t>
            </a:r>
          </a:p>
          <a:p>
            <a:pPr lvl="1"/>
            <a:r>
              <a:rPr lang="en-US" sz="1400" dirty="0" smtClean="0"/>
              <a:t>Sort order to Queue</a:t>
            </a:r>
            <a:endParaRPr lang="en-US" sz="1400" dirty="0"/>
          </a:p>
          <a:p>
            <a:pPr lvl="1"/>
            <a:r>
              <a:rPr lang="en-US" sz="1400" dirty="0" smtClean="0"/>
              <a:t>Verify </a:t>
            </a:r>
            <a:r>
              <a:rPr lang="en-US" sz="1400" dirty="0"/>
              <a:t>customer information (3rd </a:t>
            </a:r>
            <a:r>
              <a:rPr lang="en-US" sz="1400" dirty="0" smtClean="0"/>
              <a:t>parties)</a:t>
            </a:r>
            <a:endParaRPr lang="en-US" sz="1400" dirty="0"/>
          </a:p>
          <a:p>
            <a:pPr lvl="1"/>
            <a:r>
              <a:rPr lang="en-US" sz="1400" dirty="0"/>
              <a:t>Velocity check</a:t>
            </a:r>
          </a:p>
          <a:p>
            <a:pPr lvl="1"/>
            <a:r>
              <a:rPr lang="en-US" sz="1400" dirty="0" smtClean="0"/>
              <a:t>Hotlist (CC, email, IP, phone, etc.)</a:t>
            </a:r>
          </a:p>
          <a:p>
            <a:pPr lvl="1"/>
            <a:r>
              <a:rPr lang="en-US" sz="1400" dirty="0"/>
              <a:t>S</a:t>
            </a:r>
            <a:r>
              <a:rPr lang="en-US" sz="1400" dirty="0" smtClean="0"/>
              <a:t>earch</a:t>
            </a:r>
          </a:p>
          <a:p>
            <a:pPr lvl="1"/>
            <a:r>
              <a:rPr lang="en-US" sz="1400" dirty="0" smtClean="0"/>
              <a:t>User/Group/Role Permission</a:t>
            </a:r>
          </a:p>
          <a:p>
            <a:pPr lvl="1"/>
            <a:r>
              <a:rPr lang="en-US" sz="1400" dirty="0" smtClean="0"/>
              <a:t>Flush Order</a:t>
            </a:r>
          </a:p>
          <a:p>
            <a:pPr lvl="1"/>
            <a:r>
              <a:rPr lang="en-US" sz="1400" dirty="0" smtClean="0"/>
              <a:t>Report</a:t>
            </a:r>
          </a:p>
          <a:p>
            <a:pPr lvl="1"/>
            <a:r>
              <a:rPr lang="en-US" sz="1400" dirty="0" smtClean="0"/>
              <a:t>I071 Web service (update and resurrect)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543" y="1342615"/>
            <a:ext cx="4370865" cy="2702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134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75372"/>
            <a:ext cx="7705725" cy="428625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charset="-122"/>
              </a:rPr>
              <a:t>How FQM Works</a:t>
            </a:r>
            <a:endParaRPr lang="zh-CN" altLang="en-US" sz="3200" dirty="0" smtClean="0">
              <a:ea typeface="宋体" charset="-122"/>
            </a:endParaRPr>
          </a:p>
        </p:txBody>
      </p:sp>
      <p:pic>
        <p:nvPicPr>
          <p:cNvPr id="404483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0" y="2800419"/>
            <a:ext cx="3923145" cy="2069237"/>
          </a:xfrm>
          <a:noFill/>
        </p:spPr>
      </p:pic>
      <p:sp>
        <p:nvSpPr>
          <p:cNvPr id="14343" name="Oval 8"/>
          <p:cNvSpPr>
            <a:spLocks noChangeArrowheads="1"/>
          </p:cNvSpPr>
          <p:nvPr/>
        </p:nvSpPr>
        <p:spPr bwMode="auto">
          <a:xfrm>
            <a:off x="4800600" y="3600450"/>
            <a:ext cx="990600" cy="22860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E"/>
          </a:p>
        </p:txBody>
      </p:sp>
      <p:pic>
        <p:nvPicPr>
          <p:cNvPr id="1434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59" y="788894"/>
            <a:ext cx="2743200" cy="190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788894"/>
            <a:ext cx="5675745" cy="1781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6" name="Line 12"/>
          <p:cNvSpPr>
            <a:spLocks noChangeShapeType="1"/>
          </p:cNvSpPr>
          <p:nvPr/>
        </p:nvSpPr>
        <p:spPr bwMode="auto">
          <a:xfrm flipH="1" flipV="1">
            <a:off x="1559859" y="2800420"/>
            <a:ext cx="3240741" cy="91433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7" name="Oval 13"/>
          <p:cNvSpPr>
            <a:spLocks noChangeArrowheads="1"/>
          </p:cNvSpPr>
          <p:nvPr/>
        </p:nvSpPr>
        <p:spPr bwMode="auto">
          <a:xfrm>
            <a:off x="5867400" y="3314700"/>
            <a:ext cx="2438400" cy="628650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E"/>
          </a:p>
        </p:txBody>
      </p:sp>
      <p:sp>
        <p:nvSpPr>
          <p:cNvPr id="14348" name="Line 14"/>
          <p:cNvSpPr>
            <a:spLocks noChangeShapeType="1"/>
          </p:cNvSpPr>
          <p:nvPr/>
        </p:nvSpPr>
        <p:spPr bwMode="auto">
          <a:xfrm flipV="1">
            <a:off x="7162800" y="2514600"/>
            <a:ext cx="0" cy="8001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4349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43350"/>
            <a:ext cx="4191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0" name="Line 16"/>
          <p:cNvSpPr>
            <a:spLocks noChangeShapeType="1"/>
          </p:cNvSpPr>
          <p:nvPr/>
        </p:nvSpPr>
        <p:spPr bwMode="auto">
          <a:xfrm>
            <a:off x="4572000" y="4000500"/>
            <a:ext cx="0" cy="742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1" name="Oval 17"/>
          <p:cNvSpPr>
            <a:spLocks noChangeArrowheads="1"/>
          </p:cNvSpPr>
          <p:nvPr/>
        </p:nvSpPr>
        <p:spPr bwMode="auto">
          <a:xfrm>
            <a:off x="5867400" y="4457700"/>
            <a:ext cx="1752600" cy="400050"/>
          </a:xfrm>
          <a:prstGeom prst="ellipse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E"/>
          </a:p>
        </p:txBody>
      </p:sp>
      <p:sp>
        <p:nvSpPr>
          <p:cNvPr id="14352" name="Line 19"/>
          <p:cNvSpPr>
            <a:spLocks noChangeShapeType="1"/>
          </p:cNvSpPr>
          <p:nvPr/>
        </p:nvSpPr>
        <p:spPr bwMode="auto">
          <a:xfrm flipH="1" flipV="1">
            <a:off x="4572000" y="4457700"/>
            <a:ext cx="12954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1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4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61440"/>
          <p:cNvSpPr txBox="1">
            <a:spLocks/>
          </p:cNvSpPr>
          <p:nvPr/>
        </p:nvSpPr>
        <p:spPr bwMode="auto">
          <a:xfrm>
            <a:off x="593725" y="6629400"/>
            <a:ext cx="14636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0" latinLnBrk="0" hangingPunct="0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dirty="0" smtClean="0"/>
              <a:t>November 2006</a:t>
            </a:r>
            <a:endParaRPr lang="en-US" dirty="0"/>
          </a:p>
        </p:txBody>
      </p:sp>
      <p:sp>
        <p:nvSpPr>
          <p:cNvPr id="4" name="Slide Number Placeholder 61441"/>
          <p:cNvSpPr txBox="1">
            <a:spLocks/>
          </p:cNvSpPr>
          <p:nvPr/>
        </p:nvSpPr>
        <p:spPr bwMode="auto">
          <a:xfrm>
            <a:off x="8229600" y="6629400"/>
            <a:ext cx="7620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0" latinLnBrk="0" hangingPunct="0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fld id="{C1E6886B-84E3-4545-A133-3B1C81424DA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Footer Placeholder 61442"/>
          <p:cNvSpPr txBox="1">
            <a:spLocks/>
          </p:cNvSpPr>
          <p:nvPr/>
        </p:nvSpPr>
        <p:spPr bwMode="auto">
          <a:xfrm>
            <a:off x="2133600" y="6629400"/>
            <a:ext cx="48768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0" latinLnBrk="0" hangingPunct="0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dirty="0" smtClean="0"/>
              <a:t>HP corporate presentation tutorial - XP</a:t>
            </a:r>
            <a:endParaRPr lang="en-US" dirty="0"/>
          </a:p>
        </p:txBody>
      </p:sp>
      <p:sp>
        <p:nvSpPr>
          <p:cNvPr id="6" name="Shape 830465"/>
          <p:cNvSpPr txBox="1">
            <a:spLocks noChangeArrowheads="1"/>
          </p:cNvSpPr>
          <p:nvPr/>
        </p:nvSpPr>
        <p:spPr bwMode="auto">
          <a:xfrm>
            <a:off x="428625" y="114300"/>
            <a:ext cx="7629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>
                <a:ea typeface="宋体" pitchFamily="2" charset="-122"/>
              </a:rPr>
              <a:t>Grid</a:t>
            </a:r>
            <a:endParaRPr lang="en-US" smtClean="0"/>
          </a:p>
        </p:txBody>
      </p:sp>
      <p:pic>
        <p:nvPicPr>
          <p:cNvPr id="7" name="Rectangle 614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0608"/>
            <a:ext cx="9144000" cy="568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243384" y="2634821"/>
            <a:ext cx="253510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 smtClean="0">
                <a:latin typeface="Futura Bk" pitchFamily="34" charset="0"/>
                <a:ea typeface="宋体" pitchFamily="2" charset="-122"/>
              </a:rPr>
              <a:t>Q&amp;A</a:t>
            </a:r>
          </a:p>
          <a:p>
            <a:pPr>
              <a:spcBef>
                <a:spcPct val="50000"/>
              </a:spcBef>
            </a:pPr>
            <a:r>
              <a:rPr lang="en-US" altLang="zh-CN" sz="2400" dirty="0" smtClean="0">
                <a:latin typeface="Futura Bk" pitchFamily="34" charset="0"/>
                <a:ea typeface="宋体" pitchFamily="2" charset="-122"/>
              </a:rPr>
              <a:t>Thank </a:t>
            </a:r>
            <a:r>
              <a:rPr lang="en-US" altLang="zh-CN" sz="2400" dirty="0">
                <a:latin typeface="Futura Bk" pitchFamily="34" charset="0"/>
                <a:ea typeface="宋体" pitchFamily="2" charset="-122"/>
              </a:rPr>
              <a:t>You!</a:t>
            </a:r>
          </a:p>
          <a:p>
            <a:pPr>
              <a:spcBef>
                <a:spcPct val="50000"/>
              </a:spcBef>
            </a:pPr>
            <a:r>
              <a:rPr lang="en-US" altLang="zh-CN" sz="1600" dirty="0" smtClean="0">
                <a:latin typeface="Futura Bk" pitchFamily="34" charset="0"/>
                <a:ea typeface="宋体" pitchFamily="2" charset="-122"/>
              </a:rPr>
              <a:t>PGS-DEV-China</a:t>
            </a:r>
            <a:endParaRPr lang="en-US" altLang="zh-CN" sz="1600" dirty="0">
              <a:latin typeface="Futura Bk" pitchFamily="34" charset="0"/>
              <a:ea typeface="宋体" pitchFamily="2" charset="-122"/>
            </a:endParaRPr>
          </a:p>
        </p:txBody>
      </p:sp>
      <p:pic>
        <p:nvPicPr>
          <p:cNvPr id="9" name="Rectangle 614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63" y="2301446"/>
            <a:ext cx="950912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975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29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 – GADSC </a:t>
            </a:r>
            <a:r>
              <a:rPr lang="en-US" dirty="0" err="1" smtClean="0"/>
              <a:t>CDc</a:t>
            </a:r>
            <a:endParaRPr lang="en-US" dirty="0"/>
          </a:p>
        </p:txBody>
      </p:sp>
      <p:sp>
        <p:nvSpPr>
          <p:cNvPr id="3" name="Line 4"/>
          <p:cNvSpPr>
            <a:spLocks noChangeShapeType="1"/>
          </p:cNvSpPr>
          <p:nvPr/>
        </p:nvSpPr>
        <p:spPr bwMode="auto">
          <a:xfrm flipV="1">
            <a:off x="899812" y="1904465"/>
            <a:ext cx="146050" cy="3175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71341" y="791808"/>
            <a:ext cx="1462087" cy="71755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chemeClr val="tx1"/>
                </a:solidFill>
              </a:rPr>
              <a:t>GADSC China Development Center</a:t>
            </a:r>
            <a:br>
              <a:rPr lang="en-US" altLang="zh-CN" sz="1000" dirty="0">
                <a:solidFill>
                  <a:schemeClr val="tx1"/>
                </a:solidFill>
              </a:rPr>
            </a:br>
            <a:r>
              <a:rPr lang="en-US" altLang="zh-CN" sz="1000" b="1" dirty="0">
                <a:solidFill>
                  <a:schemeClr val="tx1"/>
                </a:solidFill>
              </a:rPr>
              <a:t>Shi (Brad) Li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036337" y="1647290"/>
            <a:ext cx="1462088" cy="517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tIns="91440" bIns="91440" anchor="ctr"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chemeClr val="tx1"/>
                </a:solidFill>
              </a:rPr>
              <a:t>Admin Assistant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chemeClr val="tx1"/>
                </a:solidFill>
              </a:rPr>
              <a:t>Angelica Feng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120456" y="4139321"/>
            <a:ext cx="1463040" cy="722376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45720" rIns="45720"/>
          <a:lstStyle/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defRPr/>
            </a:pPr>
            <a:r>
              <a:rPr lang="en-US" altLang="zh-CN" sz="1000" dirty="0">
                <a:solidFill>
                  <a:schemeClr val="tx1"/>
                </a:solidFill>
              </a:rPr>
              <a:t>SAP Center of Expertise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defRPr/>
            </a:pPr>
            <a:r>
              <a:rPr lang="en-US" altLang="zh-CN" sz="1000" b="1" dirty="0">
                <a:solidFill>
                  <a:schemeClr val="tx1"/>
                </a:solidFill>
              </a:rPr>
              <a:t>Penny Tong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216246" y="4139321"/>
            <a:ext cx="1463040" cy="722376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45720" rIns="45720"/>
          <a:lstStyle/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defRPr/>
            </a:pPr>
            <a:r>
              <a:rPr lang="en-US" altLang="zh-CN" sz="1000" dirty="0">
                <a:solidFill>
                  <a:schemeClr val="bg1"/>
                </a:solidFill>
              </a:rPr>
              <a:t>Testing Center of Expertise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defRPr/>
            </a:pPr>
            <a:r>
              <a:rPr lang="en-US" altLang="zh-CN" sz="1000" b="1" dirty="0">
                <a:solidFill>
                  <a:schemeClr val="bg1"/>
                </a:solidFill>
              </a:rPr>
              <a:t>Sheng Xu</a:t>
            </a:r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>
            <a:off x="1731662" y="1126590"/>
            <a:ext cx="2476500" cy="131762"/>
          </a:xfrm>
          <a:custGeom>
            <a:avLst/>
            <a:gdLst>
              <a:gd name="T0" fmla="*/ 0 w 3408"/>
              <a:gd name="T1" fmla="*/ 0 h 96"/>
              <a:gd name="T2" fmla="*/ 2147483647 w 3408"/>
              <a:gd name="T3" fmla="*/ 0 h 96"/>
              <a:gd name="T4" fmla="*/ 2147483647 w 3408"/>
              <a:gd name="T5" fmla="*/ 2147483647 h 96"/>
              <a:gd name="T6" fmla="*/ 0 60000 65536"/>
              <a:gd name="T7" fmla="*/ 0 60000 65536"/>
              <a:gd name="T8" fmla="*/ 0 60000 65536"/>
              <a:gd name="T9" fmla="*/ 0 w 3408"/>
              <a:gd name="T10" fmla="*/ 0 h 96"/>
              <a:gd name="T11" fmla="*/ 3408 w 3408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08" h="96">
                <a:moveTo>
                  <a:pt x="0" y="0"/>
                </a:moveTo>
                <a:lnTo>
                  <a:pt x="3408" y="0"/>
                </a:lnTo>
                <a:lnTo>
                  <a:pt x="3408" y="96"/>
                </a:lnTo>
              </a:path>
            </a:pathLst>
          </a:custGeom>
          <a:noFill/>
          <a:ln w="25400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" name="Freeform 11"/>
          <p:cNvSpPr>
            <a:spLocks/>
          </p:cNvSpPr>
          <p:nvPr/>
        </p:nvSpPr>
        <p:spPr bwMode="auto">
          <a:xfrm>
            <a:off x="895050" y="2434690"/>
            <a:ext cx="6784975" cy="182562"/>
          </a:xfrm>
          <a:custGeom>
            <a:avLst/>
            <a:gdLst>
              <a:gd name="T0" fmla="*/ 0 w 3408"/>
              <a:gd name="T1" fmla="*/ 0 h 96"/>
              <a:gd name="T2" fmla="*/ 2147483647 w 3408"/>
              <a:gd name="T3" fmla="*/ 0 h 96"/>
              <a:gd name="T4" fmla="*/ 2147483647 w 3408"/>
              <a:gd name="T5" fmla="*/ 2147483647 h 96"/>
              <a:gd name="T6" fmla="*/ 0 60000 65536"/>
              <a:gd name="T7" fmla="*/ 0 60000 65536"/>
              <a:gd name="T8" fmla="*/ 0 60000 65536"/>
              <a:gd name="T9" fmla="*/ 0 w 3408"/>
              <a:gd name="T10" fmla="*/ 0 h 96"/>
              <a:gd name="T11" fmla="*/ 3408 w 3408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08" h="96">
                <a:moveTo>
                  <a:pt x="0" y="0"/>
                </a:moveTo>
                <a:lnTo>
                  <a:pt x="3408" y="0"/>
                </a:lnTo>
                <a:lnTo>
                  <a:pt x="3408" y="96"/>
                </a:lnTo>
              </a:path>
            </a:pathLst>
          </a:cu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Freeform 12"/>
          <p:cNvSpPr>
            <a:spLocks/>
          </p:cNvSpPr>
          <p:nvPr/>
        </p:nvSpPr>
        <p:spPr bwMode="auto">
          <a:xfrm>
            <a:off x="872825" y="3947577"/>
            <a:ext cx="4775200" cy="182563"/>
          </a:xfrm>
          <a:custGeom>
            <a:avLst/>
            <a:gdLst>
              <a:gd name="T0" fmla="*/ 0 w 3408"/>
              <a:gd name="T1" fmla="*/ 0 h 96"/>
              <a:gd name="T2" fmla="*/ 2147483647 w 3408"/>
              <a:gd name="T3" fmla="*/ 0 h 96"/>
              <a:gd name="T4" fmla="*/ 2147483647 w 3408"/>
              <a:gd name="T5" fmla="*/ 2147483647 h 96"/>
              <a:gd name="T6" fmla="*/ 0 60000 65536"/>
              <a:gd name="T7" fmla="*/ 0 60000 65536"/>
              <a:gd name="T8" fmla="*/ 0 60000 65536"/>
              <a:gd name="T9" fmla="*/ 0 w 3408"/>
              <a:gd name="T10" fmla="*/ 0 h 96"/>
              <a:gd name="T11" fmla="*/ 3408 w 3408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08" h="96">
                <a:moveTo>
                  <a:pt x="0" y="0"/>
                </a:moveTo>
                <a:lnTo>
                  <a:pt x="3408" y="0"/>
                </a:lnTo>
                <a:lnTo>
                  <a:pt x="3408" y="96"/>
                </a:lnTo>
              </a:path>
            </a:pathLst>
          </a:cu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3420764" y="1288521"/>
            <a:ext cx="1463040" cy="722376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45720" rIns="45720"/>
          <a:lstStyle/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defRPr/>
            </a:pPr>
            <a:r>
              <a:rPr lang="en-US" altLang="zh-CN" sz="1000" dirty="0">
                <a:solidFill>
                  <a:schemeClr val="tx1"/>
                </a:solidFill>
              </a:rPr>
              <a:t>Operations Manager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defRPr/>
            </a:pPr>
            <a:r>
              <a:rPr lang="en-US" altLang="zh-CN" sz="1000" b="1" dirty="0">
                <a:solidFill>
                  <a:schemeClr val="tx1"/>
                </a:solidFill>
              </a:rPr>
              <a:t>Manhong Yang</a:t>
            </a: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 flipV="1">
            <a:off x="1952325" y="3947577"/>
            <a:ext cx="0" cy="182563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V="1">
            <a:off x="3850975" y="3944402"/>
            <a:ext cx="0" cy="182563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3041956" y="2635252"/>
            <a:ext cx="1541539" cy="721776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45720" rIns="45720"/>
          <a:lstStyle/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defRPr/>
            </a:pPr>
            <a:r>
              <a:rPr lang="en-US" altLang="zh-CN" sz="1000" dirty="0">
                <a:solidFill>
                  <a:schemeClr val="bg1"/>
                </a:solidFill>
              </a:rPr>
              <a:t>Domain Delivery Manager – </a:t>
            </a:r>
            <a:r>
              <a:rPr lang="en-US" altLang="zh-CN" sz="1000" dirty="0" err="1">
                <a:solidFill>
                  <a:schemeClr val="bg1"/>
                </a:solidFill>
              </a:rPr>
              <a:t>eCommence</a:t>
            </a:r>
            <a:r>
              <a:rPr lang="en-US" altLang="zh-CN" sz="1000" dirty="0">
                <a:solidFill>
                  <a:schemeClr val="bg1"/>
                </a:solidFill>
              </a:rPr>
              <a:t>/IPG/PSG-IT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defRPr/>
            </a:pPr>
            <a:r>
              <a:rPr lang="en-US" altLang="zh-CN" sz="1000" b="1" dirty="0">
                <a:solidFill>
                  <a:schemeClr val="bg1"/>
                </a:solidFill>
              </a:rPr>
              <a:t>Jin-Shui(Jim) Xu</a:t>
            </a: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4884835" y="2635252"/>
            <a:ext cx="1463040" cy="722376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45720" rIns="45720"/>
          <a:lstStyle/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defRPr/>
            </a:pPr>
            <a:r>
              <a:rPr lang="en-US" altLang="zh-CN" sz="1000" dirty="0">
                <a:solidFill>
                  <a:schemeClr val="tx1"/>
                </a:solidFill>
              </a:rPr>
              <a:t>Domain Delivery Manager – SC/CF/Architect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defRPr/>
            </a:pPr>
            <a:r>
              <a:rPr lang="en-US" altLang="zh-CN" sz="1000" b="1" dirty="0">
                <a:solidFill>
                  <a:schemeClr val="tx1"/>
                </a:solidFill>
              </a:rPr>
              <a:t>Penny Tong</a:t>
            </a:r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1195269" y="2635252"/>
            <a:ext cx="1466850" cy="722376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45720" rIns="45720"/>
          <a:lstStyle/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defRPr/>
            </a:pPr>
            <a:r>
              <a:rPr lang="en-US" altLang="zh-CN" sz="1000" dirty="0">
                <a:solidFill>
                  <a:schemeClr val="tx1"/>
                </a:solidFill>
              </a:rPr>
              <a:t>Domain Delivery Manager – EB-IT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defRPr/>
            </a:pPr>
            <a:r>
              <a:rPr lang="en-US" altLang="zh-CN" sz="1000" b="1" dirty="0">
                <a:solidFill>
                  <a:schemeClr val="tx1"/>
                </a:solidFill>
              </a:rPr>
              <a:t>Qing-Yi Wang</a:t>
            </a:r>
          </a:p>
        </p:txBody>
      </p:sp>
      <p:sp>
        <p:nvSpPr>
          <p:cNvPr id="17" name="Line 19"/>
          <p:cNvSpPr>
            <a:spLocks noChangeShapeType="1"/>
          </p:cNvSpPr>
          <p:nvPr/>
        </p:nvSpPr>
        <p:spPr bwMode="auto">
          <a:xfrm flipV="1">
            <a:off x="1931687" y="2442627"/>
            <a:ext cx="0" cy="182563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" name="Line 20"/>
          <p:cNvSpPr>
            <a:spLocks noChangeShapeType="1"/>
          </p:cNvSpPr>
          <p:nvPr/>
        </p:nvSpPr>
        <p:spPr bwMode="auto">
          <a:xfrm flipV="1">
            <a:off x="3776362" y="2439452"/>
            <a:ext cx="0" cy="182563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9" name="Rectangle 21"/>
          <p:cNvGrpSpPr>
            <a:grpSpLocks/>
          </p:cNvGrpSpPr>
          <p:nvPr/>
        </p:nvGrpSpPr>
        <p:grpSpPr bwMode="auto">
          <a:xfrm>
            <a:off x="6641800" y="2588677"/>
            <a:ext cx="1603375" cy="841375"/>
            <a:chOff x="4381" y="2216"/>
            <a:chExt cx="1010" cy="530"/>
          </a:xfrm>
        </p:grpSpPr>
        <p:pic>
          <p:nvPicPr>
            <p:cNvPr id="20" name="Rectangle 21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" y="2216"/>
              <a:ext cx="1010" cy="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 Box 37"/>
            <p:cNvSpPr txBox="1">
              <a:spLocks noChangeArrowheads="1"/>
            </p:cNvSpPr>
            <p:nvPr/>
          </p:nvSpPr>
          <p:spPr bwMode="auto">
            <a:xfrm>
              <a:off x="4435" y="2245"/>
              <a:ext cx="922" cy="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lang="en-US" altLang="zh-CN" sz="1000">
                  <a:latin typeface="Futura Bk" pitchFamily="34" charset="0"/>
                </a:rPr>
                <a:t>Domain Delivery Manager – GBI/EDW</a:t>
              </a:r>
            </a:p>
            <a:p>
              <a:pPr eaLnBrk="1" hangingPunct="1">
                <a:lnSpc>
                  <a:spcPct val="9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lang="en-US" altLang="zh-CN" sz="1000" b="1">
                  <a:latin typeface="Futura Bk" pitchFamily="34" charset="0"/>
                </a:rPr>
                <a:t>Lian Quan</a:t>
              </a:r>
            </a:p>
          </p:txBody>
        </p:sp>
      </p:grpSp>
      <p:sp>
        <p:nvSpPr>
          <p:cNvPr id="22" name="Line 22"/>
          <p:cNvSpPr>
            <a:spLocks noChangeShapeType="1"/>
          </p:cNvSpPr>
          <p:nvPr/>
        </p:nvSpPr>
        <p:spPr bwMode="auto">
          <a:xfrm flipV="1">
            <a:off x="5589287" y="2439452"/>
            <a:ext cx="0" cy="182563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4889198" y="4139321"/>
            <a:ext cx="1463040" cy="722376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45720" rIns="45720"/>
          <a:lstStyle/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defRPr/>
            </a:pPr>
            <a:r>
              <a:rPr lang="en-US" altLang="zh-CN" sz="1000" dirty="0">
                <a:solidFill>
                  <a:schemeClr val="bg1"/>
                </a:solidFill>
              </a:rPr>
              <a:t>Domain Delivery Manager – PDE-IT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defRPr/>
            </a:pPr>
            <a:r>
              <a:rPr lang="en-US" altLang="zh-CN" sz="1000" b="1" dirty="0">
                <a:solidFill>
                  <a:schemeClr val="bg1"/>
                </a:solidFill>
              </a:rPr>
              <a:t>Lian Quan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317200" y="820202"/>
            <a:ext cx="13684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91440" bIns="91440" anchor="ctr"/>
          <a:lstStyle/>
          <a:p>
            <a:pPr eaLnBrk="1" hangingPunct="1">
              <a:spcBef>
                <a:spcPct val="50000"/>
              </a:spcBef>
            </a:pPr>
            <a:endParaRPr lang="en-US" altLang="zh-CN" sz="1000" b="1">
              <a:latin typeface="Futura Bk" pitchFamily="34" charset="0"/>
            </a:endParaRPr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898225" y="1534577"/>
            <a:ext cx="0" cy="2449513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66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 – IPG/PSG IT</a:t>
            </a:r>
            <a:endParaRPr lang="en-US" dirty="0"/>
          </a:p>
        </p:txBody>
      </p:sp>
      <p:sp>
        <p:nvSpPr>
          <p:cNvPr id="3" name="Line 2"/>
          <p:cNvSpPr>
            <a:spLocks noChangeShapeType="1"/>
          </p:cNvSpPr>
          <p:nvPr/>
        </p:nvSpPr>
        <p:spPr bwMode="auto">
          <a:xfrm flipH="1" flipV="1">
            <a:off x="965200" y="1300163"/>
            <a:ext cx="0" cy="2640012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2009775" y="1220787"/>
            <a:ext cx="520700" cy="2327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01637" y="774700"/>
            <a:ext cx="1595438" cy="525875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miter lim="800000"/>
            <a:headEnd/>
            <a:tailEnd/>
          </a:ln>
        </p:spPr>
        <p:txBody>
          <a:bodyPr tIns="91440" bIns="91440" anchor="ctr"/>
          <a:lstStyle/>
          <a:p>
            <a:pPr eaLnBrk="1" hangingPunct="1"/>
            <a:r>
              <a:rPr lang="en-US" altLang="zh-CN" sz="1000" dirty="0">
                <a:solidFill>
                  <a:srgbClr val="000000"/>
                </a:solidFill>
                <a:latin typeface="Futura Bk" pitchFamily="34" charset="0"/>
              </a:rPr>
              <a:t>Domain Delivery Manager – IPG/PSG-IT</a:t>
            </a:r>
            <a:br>
              <a:rPr lang="en-US" altLang="zh-CN" sz="1000" dirty="0">
                <a:solidFill>
                  <a:srgbClr val="000000"/>
                </a:solidFill>
                <a:latin typeface="Futura Bk" pitchFamily="34" charset="0"/>
              </a:rPr>
            </a:br>
            <a:r>
              <a:rPr lang="en-US" altLang="zh-CN" sz="1000" dirty="0">
                <a:solidFill>
                  <a:srgbClr val="000000"/>
                </a:solidFill>
                <a:latin typeface="Futura Bk" pitchFamily="34" charset="0"/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  <a:latin typeface="Futura Bk" pitchFamily="34" charset="0"/>
              </a:rPr>
              <a:t>Xu, Jin-Shui (Jim) 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124075" y="963613"/>
            <a:ext cx="1462087" cy="379281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accent1"/>
            </a:solidFill>
            <a:miter lim="800000"/>
            <a:headEnd/>
            <a:tailEnd/>
          </a:ln>
        </p:spPr>
        <p:txBody>
          <a:bodyPr tIns="91440" bIns="91440" anchor="ctr"/>
          <a:lstStyle/>
          <a:p>
            <a:pPr>
              <a:lnSpc>
                <a:spcPct val="90000"/>
              </a:lnSpc>
            </a:pPr>
            <a:r>
              <a:rPr lang="en-US" altLang="zh-CN" sz="1000">
                <a:solidFill>
                  <a:srgbClr val="000000"/>
                </a:solidFill>
                <a:latin typeface="Futura Bk" pitchFamily="34" charset="0"/>
              </a:rPr>
              <a:t>Admin Assistant</a:t>
            </a:r>
          </a:p>
          <a:p>
            <a:pPr>
              <a:lnSpc>
                <a:spcPct val="90000"/>
              </a:lnSpc>
            </a:pPr>
            <a:r>
              <a:rPr lang="en-US" altLang="zh-CN" sz="1000">
                <a:solidFill>
                  <a:srgbClr val="000000"/>
                </a:solidFill>
                <a:latin typeface="Futura Bk" pitchFamily="34" charset="0"/>
              </a:rPr>
              <a:t>Chen, Bei-Jia (Irene)</a:t>
            </a:r>
            <a:endParaRPr lang="en-US" altLang="zh-CN" sz="1600">
              <a:solidFill>
                <a:srgbClr val="000000"/>
              </a:solidFill>
              <a:latin typeface="Futura Bk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775200" y="2120901"/>
            <a:ext cx="1539875" cy="365902"/>
          </a:xfrm>
          <a:prstGeom prst="rect">
            <a:avLst/>
          </a:prstGeom>
          <a:solidFill>
            <a:srgbClr val="FFFFFF"/>
          </a:solidFill>
          <a:ln w="25400" algn="ctr">
            <a:solidFill>
              <a:schemeClr val="accent2"/>
            </a:solidFill>
            <a:miter lim="800000"/>
            <a:headEnd/>
            <a:tailEnd/>
          </a:ln>
        </p:spPr>
        <p:txBody>
          <a:bodyPr lIns="45720" rIns="45720"/>
          <a:lstStyle/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1000" b="1" dirty="0">
                <a:solidFill>
                  <a:srgbClr val="000000"/>
                </a:solidFill>
                <a:latin typeface="Futura Bk" pitchFamily="34" charset="0"/>
              </a:rPr>
              <a:t>Li, Jun-Feng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Futura Bk" pitchFamily="34" charset="0"/>
              </a:rPr>
              <a:t>IPG- Supplies IT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endParaRPr lang="en-US" altLang="zh-CN" sz="1000" b="1" dirty="0">
              <a:solidFill>
                <a:srgbClr val="000000"/>
              </a:solidFill>
              <a:latin typeface="Futura Bk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2992437" y="3343275"/>
            <a:ext cx="1466850" cy="357145"/>
          </a:xfrm>
          <a:prstGeom prst="rect">
            <a:avLst/>
          </a:prstGeom>
          <a:solidFill>
            <a:srgbClr val="FFFFFF"/>
          </a:solidFill>
          <a:ln w="25400" algn="ctr">
            <a:solidFill>
              <a:schemeClr val="accent2"/>
            </a:solidFill>
            <a:miter lim="800000"/>
            <a:headEnd/>
            <a:tailEnd/>
          </a:ln>
        </p:spPr>
        <p:txBody>
          <a:bodyPr lIns="45720" rIns="45720"/>
          <a:lstStyle/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1000" b="1">
                <a:solidFill>
                  <a:srgbClr val="000000"/>
                </a:solidFill>
                <a:latin typeface="Futura Bk" pitchFamily="34" charset="0"/>
              </a:rPr>
              <a:t>Hick, Jim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1000">
                <a:solidFill>
                  <a:srgbClr val="000000"/>
                </a:solidFill>
                <a:latin typeface="Futura Bk" pitchFamily="34" charset="0"/>
              </a:rPr>
              <a:t>HP.COM, eCommerce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endParaRPr lang="en-US" altLang="zh-CN" sz="1000" b="1">
              <a:solidFill>
                <a:srgbClr val="000000"/>
              </a:solidFill>
              <a:latin typeface="Futura Bk" pitchFamily="34" charset="0"/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965200" y="1755775"/>
            <a:ext cx="4545012" cy="369888"/>
          </a:xfrm>
          <a:custGeom>
            <a:avLst/>
            <a:gdLst>
              <a:gd name="T0" fmla="*/ 0 w 3408"/>
              <a:gd name="T1" fmla="*/ 0 h 96"/>
              <a:gd name="T2" fmla="*/ 2147483647 w 3408"/>
              <a:gd name="T3" fmla="*/ 0 h 96"/>
              <a:gd name="T4" fmla="*/ 2147483647 w 3408"/>
              <a:gd name="T5" fmla="*/ 2147483647 h 96"/>
              <a:gd name="T6" fmla="*/ 0 60000 65536"/>
              <a:gd name="T7" fmla="*/ 0 60000 65536"/>
              <a:gd name="T8" fmla="*/ 0 60000 65536"/>
              <a:gd name="T9" fmla="*/ 0 w 3408"/>
              <a:gd name="T10" fmla="*/ 0 h 96"/>
              <a:gd name="T11" fmla="*/ 3408 w 3408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08" h="96">
                <a:moveTo>
                  <a:pt x="0" y="0"/>
                </a:moveTo>
                <a:lnTo>
                  <a:pt x="3408" y="0"/>
                </a:lnTo>
                <a:lnTo>
                  <a:pt x="3408" y="96"/>
                </a:lnTo>
              </a:path>
            </a:pathLst>
          </a:custGeom>
          <a:noFill/>
          <a:ln w="25400" cap="flat" cmpd="sng">
            <a:solidFill>
              <a:schemeClr val="bg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1166812" y="2106614"/>
            <a:ext cx="1538288" cy="376373"/>
          </a:xfrm>
          <a:prstGeom prst="rect">
            <a:avLst/>
          </a:prstGeom>
          <a:solidFill>
            <a:srgbClr val="FFFFFF"/>
          </a:solidFill>
          <a:ln w="25400" algn="ctr">
            <a:solidFill>
              <a:schemeClr val="accent2"/>
            </a:solidFill>
            <a:miter lim="800000"/>
            <a:headEnd/>
            <a:tailEnd/>
          </a:ln>
        </p:spPr>
        <p:txBody>
          <a:bodyPr lIns="45720" rIns="45720"/>
          <a:lstStyle/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1000" b="1" dirty="0">
                <a:solidFill>
                  <a:srgbClr val="000000"/>
                </a:solidFill>
                <a:latin typeface="Futura Bk" pitchFamily="34" charset="0"/>
              </a:rPr>
              <a:t>Sheng, Jie (Jocelyn)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Futura Bk" pitchFamily="34" charset="0"/>
              </a:rPr>
              <a:t>PIQ, SG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3008312" y="2103439"/>
            <a:ext cx="1509713" cy="51673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45720" rIns="45720"/>
          <a:lstStyle/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1000" b="1" dirty="0">
                <a:solidFill>
                  <a:srgbClr val="000000"/>
                </a:solidFill>
                <a:latin typeface="Futura Bk" pitchFamily="34" charset="0"/>
              </a:rPr>
              <a:t>Ji, Li-Chun (Spring)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Futura Bk" pitchFamily="34" charset="0"/>
              </a:rPr>
              <a:t>PGS, Product Advisor, ISED, Watson</a:t>
            </a: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 flipV="1">
            <a:off x="1938337" y="1755775"/>
            <a:ext cx="0" cy="347663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1196975" y="3343276"/>
            <a:ext cx="1509712" cy="357145"/>
          </a:xfrm>
          <a:prstGeom prst="rect">
            <a:avLst/>
          </a:prstGeom>
          <a:solidFill>
            <a:srgbClr val="FFFFFF"/>
          </a:solidFill>
          <a:ln w="25400" algn="ctr">
            <a:solidFill>
              <a:schemeClr val="accent2"/>
            </a:solidFill>
            <a:miter lim="800000"/>
            <a:headEnd/>
            <a:tailEnd/>
          </a:ln>
        </p:spPr>
        <p:txBody>
          <a:bodyPr lIns="45720" rIns="45720"/>
          <a:lstStyle/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1000" b="1" dirty="0">
                <a:solidFill>
                  <a:srgbClr val="000000"/>
                </a:solidFill>
                <a:latin typeface="Futura Bk" pitchFamily="34" charset="0"/>
              </a:rPr>
              <a:t>Ye, Wei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Futura Bk" pitchFamily="34" charset="0"/>
              </a:rPr>
              <a:t>PSG-ALN, ECG, MPO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endParaRPr lang="en-US" altLang="zh-CN" sz="1000" b="1" dirty="0">
              <a:solidFill>
                <a:srgbClr val="000000"/>
              </a:solidFill>
              <a:latin typeface="Futura Bk" pitchFamily="34" charset="0"/>
            </a:endParaRPr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 flipV="1">
            <a:off x="3752850" y="1755775"/>
            <a:ext cx="0" cy="314325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" name="Freeform 21"/>
          <p:cNvSpPr>
            <a:spLocks/>
          </p:cNvSpPr>
          <p:nvPr/>
        </p:nvSpPr>
        <p:spPr bwMode="auto">
          <a:xfrm flipH="1" flipV="1">
            <a:off x="965200" y="3742463"/>
            <a:ext cx="5932487" cy="369888"/>
          </a:xfrm>
          <a:custGeom>
            <a:avLst/>
            <a:gdLst>
              <a:gd name="T0" fmla="*/ 0 w 3408"/>
              <a:gd name="T1" fmla="*/ 0 h 96"/>
              <a:gd name="T2" fmla="*/ 2147483647 w 3408"/>
              <a:gd name="T3" fmla="*/ 0 h 96"/>
              <a:gd name="T4" fmla="*/ 2147483647 w 3408"/>
              <a:gd name="T5" fmla="*/ 2147483647 h 96"/>
              <a:gd name="T6" fmla="*/ 0 60000 65536"/>
              <a:gd name="T7" fmla="*/ 0 60000 65536"/>
              <a:gd name="T8" fmla="*/ 0 60000 65536"/>
              <a:gd name="T9" fmla="*/ 0 w 3408"/>
              <a:gd name="T10" fmla="*/ 0 h 96"/>
              <a:gd name="T11" fmla="*/ 3408 w 3408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08" h="96">
                <a:moveTo>
                  <a:pt x="0" y="0"/>
                </a:moveTo>
                <a:lnTo>
                  <a:pt x="3408" y="0"/>
                </a:lnTo>
                <a:lnTo>
                  <a:pt x="3408" y="96"/>
                </a:lnTo>
              </a:path>
            </a:pathLst>
          </a:custGeom>
          <a:noFill/>
          <a:ln w="25400" cap="flat" cmpd="sng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1016000" y="4414662"/>
            <a:ext cx="1538287" cy="509587"/>
          </a:xfrm>
          <a:prstGeom prst="rect">
            <a:avLst/>
          </a:prstGeom>
          <a:solidFill>
            <a:srgbClr val="FFFFFF"/>
          </a:solidFill>
          <a:ln w="25400" algn="ctr">
            <a:solidFill>
              <a:schemeClr val="accent2"/>
            </a:solidFill>
            <a:miter lim="800000"/>
            <a:headEnd/>
            <a:tailEnd/>
          </a:ln>
        </p:spPr>
        <p:txBody>
          <a:bodyPr lIns="45720" rIns="45720"/>
          <a:lstStyle/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endParaRPr lang="en-US" altLang="zh-CN" sz="1000" b="1" dirty="0">
              <a:solidFill>
                <a:srgbClr val="000000"/>
              </a:solidFill>
              <a:latin typeface="Futura Bk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1000" b="1" dirty="0">
                <a:solidFill>
                  <a:srgbClr val="000000"/>
                </a:solidFill>
                <a:latin typeface="Futura Bk" pitchFamily="34" charset="0"/>
              </a:rPr>
              <a:t>Cai, Yu-Wei(David)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Futura Bk" pitchFamily="34" charset="0"/>
              </a:rPr>
              <a:t>Pricing</a:t>
            </a:r>
          </a:p>
        </p:txBody>
      </p:sp>
      <p:sp>
        <p:nvSpPr>
          <p:cNvPr id="17" name="Rectangle 23"/>
          <p:cNvSpPr>
            <a:spLocks noChangeArrowheads="1"/>
          </p:cNvSpPr>
          <p:nvPr/>
        </p:nvSpPr>
        <p:spPr bwMode="auto">
          <a:xfrm>
            <a:off x="2768600" y="4411487"/>
            <a:ext cx="1509712" cy="509587"/>
          </a:xfrm>
          <a:prstGeom prst="rect">
            <a:avLst/>
          </a:prstGeom>
          <a:solidFill>
            <a:srgbClr val="FFFFFF"/>
          </a:solidFill>
          <a:ln w="25400" algn="ctr">
            <a:solidFill>
              <a:schemeClr val="accent2"/>
            </a:solidFill>
            <a:miter lim="800000"/>
            <a:headEnd/>
            <a:tailEnd/>
          </a:ln>
        </p:spPr>
        <p:txBody>
          <a:bodyPr lIns="45720" rIns="45720"/>
          <a:lstStyle/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endParaRPr lang="en-US" altLang="zh-CN" sz="1000">
              <a:solidFill>
                <a:srgbClr val="000000"/>
              </a:solidFill>
              <a:latin typeface="Futura Bk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1000" b="1">
                <a:solidFill>
                  <a:srgbClr val="000000"/>
                </a:solidFill>
                <a:latin typeface="Futura Bk" pitchFamily="34" charset="0"/>
              </a:rPr>
              <a:t>Gong, Li-Han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1000">
                <a:solidFill>
                  <a:srgbClr val="000000"/>
                </a:solidFill>
                <a:latin typeface="Futura Bk" pitchFamily="34" charset="0"/>
              </a:rPr>
              <a:t>Partner</a:t>
            </a:r>
          </a:p>
        </p:txBody>
      </p: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4468812" y="4408312"/>
            <a:ext cx="1509713" cy="509587"/>
          </a:xfrm>
          <a:prstGeom prst="rect">
            <a:avLst/>
          </a:prstGeom>
          <a:solidFill>
            <a:srgbClr val="FFFFFF"/>
          </a:solidFill>
          <a:ln w="25400" algn="ctr">
            <a:solidFill>
              <a:schemeClr val="accent2"/>
            </a:solidFill>
            <a:miter lim="800000"/>
            <a:headEnd/>
            <a:tailEnd/>
          </a:ln>
        </p:spPr>
        <p:txBody>
          <a:bodyPr lIns="45720" rIns="45720"/>
          <a:lstStyle/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endParaRPr lang="en-US" altLang="zh-CN" sz="1000" dirty="0">
              <a:solidFill>
                <a:srgbClr val="000000"/>
              </a:solidFill>
              <a:latin typeface="Futura Bk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1000" b="1" dirty="0">
                <a:solidFill>
                  <a:srgbClr val="000000"/>
                </a:solidFill>
                <a:latin typeface="Futura Bk" pitchFamily="34" charset="0"/>
              </a:rPr>
              <a:t>Feng, </a:t>
            </a:r>
            <a:r>
              <a:rPr lang="en-US" altLang="zh-CN" sz="1000" b="1" dirty="0" err="1">
                <a:solidFill>
                  <a:srgbClr val="000000"/>
                </a:solidFill>
                <a:latin typeface="Futura Bk" pitchFamily="34" charset="0"/>
              </a:rPr>
              <a:t>Jian-Qiang</a:t>
            </a:r>
            <a:endParaRPr lang="en-US" altLang="zh-CN" sz="1000" b="1" dirty="0">
              <a:solidFill>
                <a:srgbClr val="000000"/>
              </a:solidFill>
              <a:latin typeface="Futura Bk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Futura Bk" pitchFamily="34" charset="0"/>
              </a:rPr>
              <a:t>Configuration, Quotes, Watson</a:t>
            </a:r>
          </a:p>
        </p:txBody>
      </p:sp>
      <p:sp>
        <p:nvSpPr>
          <p:cNvPr id="19" name="Rectangle 25"/>
          <p:cNvSpPr>
            <a:spLocks noChangeArrowheads="1"/>
          </p:cNvSpPr>
          <p:nvPr/>
        </p:nvSpPr>
        <p:spPr bwMode="auto">
          <a:xfrm>
            <a:off x="6156325" y="4394024"/>
            <a:ext cx="1509712" cy="509587"/>
          </a:xfrm>
          <a:prstGeom prst="rect">
            <a:avLst/>
          </a:prstGeom>
          <a:solidFill>
            <a:srgbClr val="FFFFFF"/>
          </a:solidFill>
          <a:ln w="25400" algn="ctr">
            <a:solidFill>
              <a:schemeClr val="accent2"/>
            </a:solidFill>
            <a:miter lim="800000"/>
            <a:headEnd/>
            <a:tailEnd/>
          </a:ln>
        </p:spPr>
        <p:txBody>
          <a:bodyPr lIns="45720" rIns="45720"/>
          <a:lstStyle/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endParaRPr lang="en-US" altLang="zh-CN" sz="1000" b="1">
              <a:solidFill>
                <a:srgbClr val="000000"/>
              </a:solidFill>
              <a:latin typeface="Futura Bk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1000" b="1">
                <a:solidFill>
                  <a:srgbClr val="000000"/>
                </a:solidFill>
                <a:latin typeface="Futura Bk" pitchFamily="34" charset="0"/>
              </a:rPr>
              <a:t>Xiao, Jun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1000">
                <a:solidFill>
                  <a:srgbClr val="000000"/>
                </a:solidFill>
                <a:latin typeface="Futura Bk" pitchFamily="34" charset="0"/>
              </a:rPr>
              <a:t>Performance Testing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endParaRPr lang="en-US" altLang="zh-CN" sz="1000" b="1">
              <a:solidFill>
                <a:srgbClr val="000000"/>
              </a:solidFill>
              <a:latin typeface="Futura Bk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endParaRPr lang="en-US" altLang="zh-CN" sz="1000" b="1">
              <a:solidFill>
                <a:srgbClr val="000000"/>
              </a:solidFill>
              <a:latin typeface="Futura Bk" pitchFamily="34" charset="0"/>
            </a:endParaRPr>
          </a:p>
        </p:txBody>
      </p:sp>
      <p:sp>
        <p:nvSpPr>
          <p:cNvPr id="20" name="Freeform 26"/>
          <p:cNvSpPr>
            <a:spLocks/>
          </p:cNvSpPr>
          <p:nvPr/>
        </p:nvSpPr>
        <p:spPr bwMode="auto">
          <a:xfrm>
            <a:off x="6796087" y="4098749"/>
            <a:ext cx="101600" cy="295275"/>
          </a:xfrm>
          <a:custGeom>
            <a:avLst/>
            <a:gdLst>
              <a:gd name="T0" fmla="*/ 0 w 3408"/>
              <a:gd name="T1" fmla="*/ 0 h 96"/>
              <a:gd name="T2" fmla="*/ 2147483647 w 3408"/>
              <a:gd name="T3" fmla="*/ 0 h 96"/>
              <a:gd name="T4" fmla="*/ 2147483647 w 3408"/>
              <a:gd name="T5" fmla="*/ 2147483647 h 96"/>
              <a:gd name="T6" fmla="*/ 0 60000 65536"/>
              <a:gd name="T7" fmla="*/ 0 60000 65536"/>
              <a:gd name="T8" fmla="*/ 0 60000 65536"/>
              <a:gd name="T9" fmla="*/ 0 w 3408"/>
              <a:gd name="T10" fmla="*/ 0 h 96"/>
              <a:gd name="T11" fmla="*/ 3408 w 3408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08" h="96">
                <a:moveTo>
                  <a:pt x="0" y="0"/>
                </a:moveTo>
                <a:lnTo>
                  <a:pt x="3408" y="0"/>
                </a:lnTo>
                <a:lnTo>
                  <a:pt x="3408" y="96"/>
                </a:lnTo>
              </a:path>
            </a:pathLst>
          </a:custGeom>
          <a:noFill/>
          <a:ln w="25400" cap="flat" cmpd="sng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" name="Freeform 27"/>
          <p:cNvSpPr>
            <a:spLocks/>
          </p:cNvSpPr>
          <p:nvPr/>
        </p:nvSpPr>
        <p:spPr bwMode="auto">
          <a:xfrm>
            <a:off x="5005387" y="4113037"/>
            <a:ext cx="101600" cy="295275"/>
          </a:xfrm>
          <a:custGeom>
            <a:avLst/>
            <a:gdLst>
              <a:gd name="T0" fmla="*/ 0 w 3408"/>
              <a:gd name="T1" fmla="*/ 0 h 96"/>
              <a:gd name="T2" fmla="*/ 2147483647 w 3408"/>
              <a:gd name="T3" fmla="*/ 0 h 96"/>
              <a:gd name="T4" fmla="*/ 2147483647 w 3408"/>
              <a:gd name="T5" fmla="*/ 2147483647 h 96"/>
              <a:gd name="T6" fmla="*/ 0 60000 65536"/>
              <a:gd name="T7" fmla="*/ 0 60000 65536"/>
              <a:gd name="T8" fmla="*/ 0 60000 65536"/>
              <a:gd name="T9" fmla="*/ 0 w 3408"/>
              <a:gd name="T10" fmla="*/ 0 h 96"/>
              <a:gd name="T11" fmla="*/ 3408 w 3408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08" h="96">
                <a:moveTo>
                  <a:pt x="0" y="0"/>
                </a:moveTo>
                <a:lnTo>
                  <a:pt x="3408" y="0"/>
                </a:lnTo>
                <a:lnTo>
                  <a:pt x="3408" y="96"/>
                </a:lnTo>
              </a:path>
            </a:pathLst>
          </a:custGeom>
          <a:noFill/>
          <a:ln w="25400" cap="flat" cmpd="sng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" name="Freeform 28"/>
          <p:cNvSpPr>
            <a:spLocks/>
          </p:cNvSpPr>
          <p:nvPr/>
        </p:nvSpPr>
        <p:spPr bwMode="auto">
          <a:xfrm>
            <a:off x="3344862" y="4119387"/>
            <a:ext cx="101600" cy="295275"/>
          </a:xfrm>
          <a:custGeom>
            <a:avLst/>
            <a:gdLst>
              <a:gd name="T0" fmla="*/ 0 w 3408"/>
              <a:gd name="T1" fmla="*/ 0 h 96"/>
              <a:gd name="T2" fmla="*/ 2147483647 w 3408"/>
              <a:gd name="T3" fmla="*/ 0 h 96"/>
              <a:gd name="T4" fmla="*/ 2147483647 w 3408"/>
              <a:gd name="T5" fmla="*/ 2147483647 h 96"/>
              <a:gd name="T6" fmla="*/ 0 60000 65536"/>
              <a:gd name="T7" fmla="*/ 0 60000 65536"/>
              <a:gd name="T8" fmla="*/ 0 60000 65536"/>
              <a:gd name="T9" fmla="*/ 0 w 3408"/>
              <a:gd name="T10" fmla="*/ 0 h 96"/>
              <a:gd name="T11" fmla="*/ 3408 w 3408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08" h="96">
                <a:moveTo>
                  <a:pt x="0" y="0"/>
                </a:moveTo>
                <a:lnTo>
                  <a:pt x="3408" y="0"/>
                </a:lnTo>
                <a:lnTo>
                  <a:pt x="3408" y="96"/>
                </a:lnTo>
              </a:path>
            </a:pathLst>
          </a:custGeom>
          <a:noFill/>
          <a:ln w="25400" cap="flat" cmpd="sng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" name="Freeform 29"/>
          <p:cNvSpPr>
            <a:spLocks/>
          </p:cNvSpPr>
          <p:nvPr/>
        </p:nvSpPr>
        <p:spPr bwMode="auto">
          <a:xfrm>
            <a:off x="1630362" y="4119387"/>
            <a:ext cx="101600" cy="295275"/>
          </a:xfrm>
          <a:custGeom>
            <a:avLst/>
            <a:gdLst>
              <a:gd name="T0" fmla="*/ 0 w 3408"/>
              <a:gd name="T1" fmla="*/ 0 h 96"/>
              <a:gd name="T2" fmla="*/ 2147483647 w 3408"/>
              <a:gd name="T3" fmla="*/ 0 h 96"/>
              <a:gd name="T4" fmla="*/ 2147483647 w 3408"/>
              <a:gd name="T5" fmla="*/ 2147483647 h 96"/>
              <a:gd name="T6" fmla="*/ 0 60000 65536"/>
              <a:gd name="T7" fmla="*/ 0 60000 65536"/>
              <a:gd name="T8" fmla="*/ 0 60000 65536"/>
              <a:gd name="T9" fmla="*/ 0 w 3408"/>
              <a:gd name="T10" fmla="*/ 0 h 96"/>
              <a:gd name="T11" fmla="*/ 3408 w 3408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08" h="96">
                <a:moveTo>
                  <a:pt x="0" y="0"/>
                </a:moveTo>
                <a:lnTo>
                  <a:pt x="3408" y="0"/>
                </a:lnTo>
                <a:lnTo>
                  <a:pt x="3408" y="96"/>
                </a:lnTo>
              </a:path>
            </a:pathLst>
          </a:custGeom>
          <a:noFill/>
          <a:ln w="25400" cap="flat" cmpd="sng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" name="Freeform 9"/>
          <p:cNvSpPr>
            <a:spLocks/>
          </p:cNvSpPr>
          <p:nvPr/>
        </p:nvSpPr>
        <p:spPr bwMode="auto">
          <a:xfrm>
            <a:off x="965200" y="2962275"/>
            <a:ext cx="1055687" cy="369888"/>
          </a:xfrm>
          <a:custGeom>
            <a:avLst/>
            <a:gdLst>
              <a:gd name="T0" fmla="*/ 0 w 3408"/>
              <a:gd name="T1" fmla="*/ 0 h 96"/>
              <a:gd name="T2" fmla="*/ 2147483647 w 3408"/>
              <a:gd name="T3" fmla="*/ 0 h 96"/>
              <a:gd name="T4" fmla="*/ 2147483647 w 3408"/>
              <a:gd name="T5" fmla="*/ 2147483647 h 96"/>
              <a:gd name="T6" fmla="*/ 0 60000 65536"/>
              <a:gd name="T7" fmla="*/ 0 60000 65536"/>
              <a:gd name="T8" fmla="*/ 0 60000 65536"/>
              <a:gd name="T9" fmla="*/ 0 w 3408"/>
              <a:gd name="T10" fmla="*/ 0 h 96"/>
              <a:gd name="T11" fmla="*/ 3408 w 3408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08" h="96">
                <a:moveTo>
                  <a:pt x="0" y="0"/>
                </a:moveTo>
                <a:lnTo>
                  <a:pt x="3408" y="0"/>
                </a:lnTo>
                <a:lnTo>
                  <a:pt x="3408" y="96"/>
                </a:lnTo>
              </a:path>
            </a:pathLst>
          </a:custGeom>
          <a:noFill/>
          <a:ln w="25400" cap="flat" cmpd="sng">
            <a:solidFill>
              <a:schemeClr val="bg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" name="Freeform 29"/>
          <p:cNvSpPr>
            <a:spLocks/>
          </p:cNvSpPr>
          <p:nvPr/>
        </p:nvSpPr>
        <p:spPr bwMode="auto">
          <a:xfrm>
            <a:off x="2020887" y="2962275"/>
            <a:ext cx="3505200" cy="369888"/>
          </a:xfrm>
          <a:custGeom>
            <a:avLst/>
            <a:gdLst>
              <a:gd name="T0" fmla="*/ 0 w 3408"/>
              <a:gd name="T1" fmla="*/ 0 h 96"/>
              <a:gd name="T2" fmla="*/ 2147483647 w 3408"/>
              <a:gd name="T3" fmla="*/ 0 h 96"/>
              <a:gd name="T4" fmla="*/ 2147483647 w 3408"/>
              <a:gd name="T5" fmla="*/ 2147483647 h 96"/>
              <a:gd name="T6" fmla="*/ 0 60000 65536"/>
              <a:gd name="T7" fmla="*/ 0 60000 65536"/>
              <a:gd name="T8" fmla="*/ 0 60000 65536"/>
              <a:gd name="T9" fmla="*/ 0 w 3408"/>
              <a:gd name="T10" fmla="*/ 0 h 96"/>
              <a:gd name="T11" fmla="*/ 3408 w 3408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08" h="96">
                <a:moveTo>
                  <a:pt x="0" y="0"/>
                </a:moveTo>
                <a:lnTo>
                  <a:pt x="3408" y="0"/>
                </a:lnTo>
                <a:lnTo>
                  <a:pt x="3408" y="96"/>
                </a:lnTo>
              </a:path>
            </a:pathLst>
          </a:custGeom>
          <a:noFill/>
          <a:ln w="25400" cap="flat" cmpd="sng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4764087" y="3343275"/>
            <a:ext cx="1466850" cy="357145"/>
          </a:xfrm>
          <a:prstGeom prst="rect">
            <a:avLst/>
          </a:prstGeom>
          <a:solidFill>
            <a:srgbClr val="FFFFFF"/>
          </a:solidFill>
          <a:ln w="25400" algn="ctr">
            <a:solidFill>
              <a:schemeClr val="accent2"/>
            </a:solidFill>
            <a:miter lim="800000"/>
            <a:headEnd/>
            <a:tailEnd/>
          </a:ln>
        </p:spPr>
        <p:txBody>
          <a:bodyPr lIns="45720" rIns="45720"/>
          <a:lstStyle/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1000" b="1" dirty="0" err="1">
                <a:solidFill>
                  <a:srgbClr val="000000"/>
                </a:solidFill>
                <a:latin typeface="Futura Bk" pitchFamily="34" charset="0"/>
              </a:rPr>
              <a:t>Hou</a:t>
            </a:r>
            <a:r>
              <a:rPr lang="en-US" altLang="zh-CN" sz="1000" b="1" dirty="0">
                <a:solidFill>
                  <a:srgbClr val="000000"/>
                </a:solidFill>
                <a:latin typeface="Futura Bk" pitchFamily="34" charset="0"/>
              </a:rPr>
              <a:t>, Li(Sunny)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1000" dirty="0">
                <a:solidFill>
                  <a:srgbClr val="000000"/>
                </a:solidFill>
                <a:latin typeface="Futura Bk" pitchFamily="34" charset="0"/>
              </a:rPr>
              <a:t>IPG-IT Testing</a:t>
            </a: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endParaRPr lang="en-US" altLang="zh-CN" sz="1000" b="1" dirty="0">
              <a:solidFill>
                <a:srgbClr val="000000"/>
              </a:solidFill>
              <a:latin typeface="Futura Bk" pitchFamily="34" charset="0"/>
            </a:endParaRPr>
          </a:p>
        </p:txBody>
      </p:sp>
      <p:sp>
        <p:nvSpPr>
          <p:cNvPr id="27" name="Freeform 27"/>
          <p:cNvSpPr>
            <a:spLocks/>
          </p:cNvSpPr>
          <p:nvPr/>
        </p:nvSpPr>
        <p:spPr bwMode="auto">
          <a:xfrm>
            <a:off x="3621087" y="2962275"/>
            <a:ext cx="76200" cy="381000"/>
          </a:xfrm>
          <a:custGeom>
            <a:avLst/>
            <a:gdLst>
              <a:gd name="T0" fmla="*/ 0 w 3408"/>
              <a:gd name="T1" fmla="*/ 0 h 96"/>
              <a:gd name="T2" fmla="*/ 2147483647 w 3408"/>
              <a:gd name="T3" fmla="*/ 0 h 96"/>
              <a:gd name="T4" fmla="*/ 2147483647 w 3408"/>
              <a:gd name="T5" fmla="*/ 2147483647 h 96"/>
              <a:gd name="T6" fmla="*/ 0 60000 65536"/>
              <a:gd name="T7" fmla="*/ 0 60000 65536"/>
              <a:gd name="T8" fmla="*/ 0 60000 65536"/>
              <a:gd name="T9" fmla="*/ 0 w 3408"/>
              <a:gd name="T10" fmla="*/ 0 h 96"/>
              <a:gd name="T11" fmla="*/ 3408 w 3408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08" h="96">
                <a:moveTo>
                  <a:pt x="0" y="0"/>
                </a:moveTo>
                <a:lnTo>
                  <a:pt x="3408" y="0"/>
                </a:lnTo>
                <a:lnTo>
                  <a:pt x="3408" y="96"/>
                </a:lnTo>
              </a:path>
            </a:pathLst>
          </a:custGeom>
          <a:noFill/>
          <a:ln w="25400" cap="flat" cmpd="sng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38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team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653296" y="969119"/>
            <a:ext cx="2120473" cy="3536979"/>
            <a:chOff x="2110342" y="1104903"/>
            <a:chExt cx="904012" cy="944258"/>
          </a:xfrm>
          <a:scene3d>
            <a:camera prst="orthographicFront"/>
            <a:lightRig rig="flat" dir="t"/>
          </a:scene3d>
        </p:grpSpPr>
        <p:sp>
          <p:nvSpPr>
            <p:cNvPr id="82" name="Rectangle 81"/>
            <p:cNvSpPr/>
            <p:nvPr/>
          </p:nvSpPr>
          <p:spPr>
            <a:xfrm>
              <a:off x="2110342" y="1104903"/>
              <a:ext cx="904012" cy="944258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83" name="Rectangle 82"/>
            <p:cNvSpPr/>
            <p:nvPr/>
          </p:nvSpPr>
          <p:spPr>
            <a:xfrm>
              <a:off x="2147952" y="1104903"/>
              <a:ext cx="809194" cy="94425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 smtClean="0"/>
                <a:t>China </a:t>
              </a:r>
              <a:r>
                <a:rPr lang="en-US" sz="1200" b="1" kern="1200" dirty="0" err="1" smtClean="0"/>
                <a:t>Dev</a:t>
              </a:r>
              <a:r>
                <a:rPr lang="en-US" sz="1200" b="1" kern="1200" dirty="0" smtClean="0"/>
                <a:t> Team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kern="1200" dirty="0" smtClean="0"/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Ji, </a:t>
              </a:r>
              <a:r>
                <a:rPr lang="en-US" sz="1200" kern="1200" dirty="0" err="1" smtClean="0"/>
                <a:t>Li-chun</a:t>
              </a:r>
              <a:r>
                <a:rPr lang="en-US" sz="1200" kern="1200" dirty="0" smtClean="0"/>
                <a:t> (Spring - PM)</a:t>
              </a:r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Chen, Yang( Charlie - PL)</a:t>
              </a:r>
              <a:endParaRPr lang="en-US" sz="1200" b="1" dirty="0"/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 smtClean="0"/>
                <a:t>Wu</a:t>
              </a:r>
              <a:r>
                <a:rPr lang="en-US" sz="1200" dirty="0"/>
                <a:t>, </a:t>
              </a:r>
              <a:r>
                <a:rPr lang="en-US" sz="1200" dirty="0" err="1"/>
                <a:t>Zhao-ming</a:t>
              </a:r>
              <a:r>
                <a:rPr lang="en-US" sz="1200" dirty="0"/>
                <a:t> (Gabble)</a:t>
              </a:r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/>
                <a:t>Shui, </a:t>
              </a:r>
              <a:r>
                <a:rPr lang="en-US" sz="1200" dirty="0" err="1"/>
                <a:t>Tian-yi</a:t>
              </a:r>
              <a:r>
                <a:rPr lang="en-US" sz="1200" dirty="0"/>
                <a:t> (George)</a:t>
              </a:r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/>
                <a:t>Lai, Fei (Anthony)</a:t>
              </a:r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/>
                <a:t>Wang, Shui-wen (Leo)</a:t>
              </a:r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 err="1"/>
                <a:t>Pan,Ding</a:t>
              </a:r>
              <a:r>
                <a:rPr lang="en-US" sz="1200" dirty="0"/>
                <a:t> (Jason)</a:t>
              </a:r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/>
                <a:t>Qian, Wen-Shu (Vincent</a:t>
              </a:r>
              <a:r>
                <a:rPr lang="en-US" sz="1200" dirty="0" smtClean="0"/>
                <a:t>)</a:t>
              </a:r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 smtClean="0"/>
                <a:t>Cheng, Li</a:t>
              </a:r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 smtClean="0"/>
                <a:t>Gong, Wei</a:t>
              </a:r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 smtClean="0"/>
                <a:t>Fang, Can</a:t>
              </a:r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 smtClean="0"/>
                <a:t>Zhao, Ying</a:t>
              </a:r>
              <a:endParaRPr lang="en-US" sz="1200" dirty="0"/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525794" y="969118"/>
            <a:ext cx="1680692" cy="1983275"/>
            <a:chOff x="5660445" y="2740984"/>
            <a:chExt cx="1484438" cy="742219"/>
          </a:xfrm>
          <a:scene3d>
            <a:camera prst="orthographicFront"/>
            <a:lightRig rig="flat" dir="t"/>
          </a:scene3d>
        </p:grpSpPr>
        <p:sp>
          <p:nvSpPr>
            <p:cNvPr id="97" name="Rectangle 96"/>
            <p:cNvSpPr/>
            <p:nvPr/>
          </p:nvSpPr>
          <p:spPr>
            <a:xfrm>
              <a:off x="5660445" y="2740984"/>
              <a:ext cx="1484438" cy="742219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8" name="Rectangle 97"/>
            <p:cNvSpPr/>
            <p:nvPr/>
          </p:nvSpPr>
          <p:spPr>
            <a:xfrm>
              <a:off x="5755184" y="2740984"/>
              <a:ext cx="1389698" cy="74221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 smtClean="0"/>
                <a:t>QA (TCOE)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kern="1200" dirty="0" smtClean="0"/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 smtClean="0"/>
                <a:t>Jiang, Pin-Pin (Penny)</a:t>
              </a:r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Li, Jian-Hua</a:t>
              </a:r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 smtClean="0"/>
                <a:t>Zhang, Jie</a:t>
              </a:r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Feng, </a:t>
              </a:r>
              <a:r>
                <a:rPr lang="en-US" sz="1200" kern="1200" dirty="0" err="1" smtClean="0"/>
                <a:t>Zheng</a:t>
              </a:r>
              <a:r>
                <a:rPr lang="en-US" sz="1200" kern="1200" dirty="0" smtClean="0"/>
                <a:t> (Kevin)</a:t>
              </a:r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i="1" dirty="0" smtClean="0"/>
                <a:t>Liu, Hui</a:t>
              </a:r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i="1" kern="1200" dirty="0" smtClean="0"/>
                <a:t>Zhu, </a:t>
              </a:r>
              <a:r>
                <a:rPr lang="en-US" sz="1200" i="1" kern="1200" dirty="0" err="1" smtClean="0"/>
                <a:t>Qiu-Ge</a:t>
              </a:r>
              <a:endParaRPr lang="en-US" sz="1200" i="1" kern="1200" dirty="0" smtClean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5999531" y="969119"/>
            <a:ext cx="1415768" cy="1405985"/>
            <a:chOff x="4476754" y="994319"/>
            <a:chExt cx="1415768" cy="1405985"/>
          </a:xfrm>
          <a:scene3d>
            <a:camera prst="orthographicFront"/>
            <a:lightRig rig="flat" dir="t"/>
          </a:scene3d>
        </p:grpSpPr>
        <p:sp>
          <p:nvSpPr>
            <p:cNvPr id="100" name="Rectangle 99"/>
            <p:cNvSpPr/>
            <p:nvPr/>
          </p:nvSpPr>
          <p:spPr>
            <a:xfrm>
              <a:off x="4476754" y="994319"/>
              <a:ext cx="1415768" cy="140598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4597938" y="994319"/>
              <a:ext cx="1294584" cy="140598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 smtClean="0"/>
                <a:t>On-shore team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kern="1200" dirty="0" smtClean="0"/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Andrews, Greg</a:t>
              </a:r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Dall, Amy</a:t>
              </a:r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Kwon, Richard</a:t>
              </a:r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Mao, Jiaxi</a:t>
              </a: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1484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</a:t>
            </a:r>
            <a:r>
              <a:rPr lang="en-US" dirty="0" smtClean="0"/>
              <a:t>we - I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b="1" dirty="0"/>
              <a:t>Payment Gateway Services</a:t>
            </a:r>
            <a:r>
              <a:rPr lang="en-US" dirty="0"/>
              <a:t> (</a:t>
            </a:r>
            <a:r>
              <a:rPr lang="en-US" b="1" dirty="0"/>
              <a:t>PGS</a:t>
            </a:r>
            <a:r>
              <a:rPr lang="en-US" dirty="0"/>
              <a:t>) is an INTERNAL ONLY facing application suite of globally available and utilized financial services designed for consumption and utilization by HP </a:t>
            </a:r>
            <a:r>
              <a:rPr lang="en-US" dirty="0" err="1"/>
              <a:t>eCommerce</a:t>
            </a:r>
            <a:r>
              <a:rPr lang="en-US" dirty="0"/>
              <a:t> storefronts and internal applications</a:t>
            </a:r>
            <a:r>
              <a:rPr lang="en-US" dirty="0" smtClean="0"/>
              <a:t>.</a:t>
            </a:r>
          </a:p>
          <a:p>
            <a:pPr lvl="0"/>
            <a:r>
              <a:rPr lang="en-US" sz="1800" dirty="0"/>
              <a:t>Team Portal: </a:t>
            </a:r>
            <a:r>
              <a:rPr lang="en-US" sz="1800" dirty="0" smtClean="0">
                <a:hlinkClick r:id="rId2"/>
              </a:rPr>
              <a:t>http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teams9.sharepoint.hp.com/teams/PGS/default.aspx</a:t>
            </a:r>
            <a:endParaRPr lang="en-US" sz="1800" dirty="0" smtClean="0"/>
          </a:p>
          <a:p>
            <a:pPr lvl="0"/>
            <a:endParaRPr lang="en-US" b="1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290" y="2957405"/>
            <a:ext cx="3346450" cy="189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23917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</a:t>
            </a:r>
            <a:r>
              <a:rPr lang="en-US" dirty="0" smtClean="0"/>
              <a:t>we - II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indent="-22860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B2B3B5"/>
              </a:buClr>
              <a:buSzPct val="75000"/>
              <a:buFont typeface="Wingdings" pitchFamily="2" charset="2"/>
              <a:buChar char="ü"/>
            </a:pPr>
            <a:r>
              <a:rPr lang="en-US" altLang="zh-CN" sz="1600" b="1" dirty="0">
                <a:ea typeface="宋体" pitchFamily="2" charset="-122"/>
              </a:rPr>
              <a:t>What is eBusiness Financial Gateway?</a:t>
            </a:r>
            <a:endParaRPr lang="en-US" altLang="zh-CN" sz="1600" dirty="0">
              <a:ea typeface="宋体" pitchFamily="2" charset="-122"/>
            </a:endParaRPr>
          </a:p>
          <a:p>
            <a:pPr marL="571500" lvl="1" indent="-2286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B2B3B5"/>
              </a:buClr>
              <a:buFont typeface="Arial" charset="0"/>
              <a:buChar char="−"/>
            </a:pPr>
            <a:r>
              <a:rPr lang="en-US" dirty="0">
                <a:ea typeface="ＭＳ Ｐゴシック" pitchFamily="34" charset="-128"/>
              </a:rPr>
              <a:t>Credit card processing : authorization, settlement and credit</a:t>
            </a:r>
          </a:p>
          <a:p>
            <a:pPr marL="571500" lvl="1" indent="-2286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B2B3B5"/>
              </a:buClr>
              <a:buFont typeface="Arial" charset="0"/>
              <a:buChar char="−"/>
            </a:pPr>
            <a:r>
              <a:rPr lang="en-US" dirty="0">
                <a:ea typeface="ＭＳ Ｐゴシック" pitchFamily="34" charset="-128"/>
              </a:rPr>
              <a:t>Non-Credit Card processing : PayPal, HP Gift Cards, PO’s, etc.</a:t>
            </a:r>
          </a:p>
          <a:p>
            <a:pPr marL="571500" lvl="1" indent="-2286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B2B3B5"/>
              </a:buClr>
              <a:buFont typeface="Arial" charset="0"/>
              <a:buChar char="−"/>
            </a:pPr>
            <a:r>
              <a:rPr lang="en-US" dirty="0">
                <a:ea typeface="ＭＳ Ｐゴシック" pitchFamily="34" charset="-128"/>
              </a:rPr>
              <a:t>Payment Reconciliation Data</a:t>
            </a:r>
          </a:p>
          <a:p>
            <a:pPr marL="571500" lvl="1" indent="-2286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B2B3B5"/>
              </a:buClr>
              <a:buFont typeface="Arial" charset="0"/>
              <a:buChar char="−"/>
            </a:pPr>
            <a:r>
              <a:rPr lang="en-US" dirty="0">
                <a:ea typeface="ＭＳ Ｐゴシック" pitchFamily="34" charset="-128"/>
              </a:rPr>
              <a:t>Storefront configurable fraud checking and address validation</a:t>
            </a:r>
          </a:p>
          <a:p>
            <a:pPr marL="571500" lvl="1" indent="-2286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B2B3B5"/>
              </a:buClr>
              <a:buFont typeface="Arial" charset="0"/>
              <a:buChar char="−"/>
            </a:pPr>
            <a:r>
              <a:rPr lang="en-US" dirty="0">
                <a:ea typeface="ＭＳ Ｐゴシック" pitchFamily="34" charset="-128"/>
              </a:rPr>
              <a:t>Manual payment processing via PGS Admin </a:t>
            </a:r>
            <a:r>
              <a:rPr lang="en-US" dirty="0" err="1">
                <a:ea typeface="ＭＳ Ｐゴシック" pitchFamily="34" charset="-128"/>
              </a:rPr>
              <a:t>vPOS</a:t>
            </a:r>
            <a:r>
              <a:rPr lang="en-US" dirty="0">
                <a:ea typeface="ＭＳ Ｐゴシック" pitchFamily="34" charset="-128"/>
              </a:rPr>
              <a:t> for fixing “stuck” automated transactions </a:t>
            </a:r>
          </a:p>
          <a:p>
            <a:pPr marL="228600" indent="-2286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B2B3B5"/>
              </a:buClr>
              <a:buFont typeface="Wingdings" pitchFamily="2" charset="2"/>
              <a:buChar char="ü"/>
            </a:pPr>
            <a:r>
              <a:rPr lang="en-US" altLang="zh-CN" sz="1600" b="1" dirty="0" smtClean="0">
                <a:ea typeface="宋体" pitchFamily="2" charset="-122"/>
              </a:rPr>
              <a:t>What </a:t>
            </a:r>
            <a:r>
              <a:rPr lang="en-US" altLang="zh-CN" sz="1600" b="1" dirty="0">
                <a:ea typeface="宋体" pitchFamily="2" charset="-122"/>
              </a:rPr>
              <a:t>is the counterpart team?</a:t>
            </a:r>
          </a:p>
          <a:p>
            <a:pPr marL="571500" lvl="1" indent="-2286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B2B3B5"/>
              </a:buClr>
              <a:buFont typeface="Arial" charset="0"/>
              <a:buChar char="−"/>
            </a:pPr>
            <a:r>
              <a:rPr lang="en-US" altLang="ja-JP" dirty="0" err="1">
                <a:ea typeface="ＭＳ Ｐゴシック" pitchFamily="34" charset="-128"/>
              </a:rPr>
              <a:t>eCommerce</a:t>
            </a:r>
            <a:r>
              <a:rPr lang="en-US" altLang="ja-JP" dirty="0">
                <a:ea typeface="ＭＳ Ｐゴシック" pitchFamily="34" charset="-128"/>
              </a:rPr>
              <a:t> Services - Finance Gateway</a:t>
            </a:r>
            <a:r>
              <a:rPr lang="en-US" altLang="ja-JP" sz="1800" dirty="0">
                <a:ea typeface="ＭＳ Ｐゴシック" pitchFamily="34" charset="-128"/>
              </a:rPr>
              <a:t> </a:t>
            </a:r>
            <a:r>
              <a:rPr lang="en-US" altLang="zh-CN" dirty="0">
                <a:ea typeface="宋体" pitchFamily="2" charset="-122"/>
              </a:rPr>
              <a:t>Team, Houston </a:t>
            </a:r>
            <a:endParaRPr lang="en-US" altLang="ja-JP" dirty="0">
              <a:ea typeface="ＭＳ Ｐゴシック" pitchFamily="34" charset="-128"/>
            </a:endParaRPr>
          </a:p>
          <a:p>
            <a:pPr marL="228600" indent="-22860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B2B3B5"/>
              </a:buClr>
              <a:buSzPct val="75000"/>
              <a:buFont typeface="Wingdings" pitchFamily="2" charset="2"/>
              <a:buChar char="ü"/>
            </a:pPr>
            <a:r>
              <a:rPr lang="en-US" altLang="zh-CN" sz="1600" b="1" dirty="0">
                <a:ea typeface="宋体" pitchFamily="2" charset="-122"/>
              </a:rPr>
              <a:t>Who is customer?</a:t>
            </a:r>
          </a:p>
          <a:p>
            <a:pPr marL="571500" lvl="1" indent="-2286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B2B3B5"/>
              </a:buClr>
              <a:buFont typeface="Arial" charset="0"/>
              <a:buChar char="−"/>
            </a:pPr>
            <a:r>
              <a:rPr lang="en-US" altLang="zh-CN" dirty="0" err="1">
                <a:ea typeface="宋体" pitchFamily="2" charset="-122"/>
              </a:rPr>
              <a:t>Hp</a:t>
            </a:r>
            <a:r>
              <a:rPr lang="en-US" altLang="zh-CN" dirty="0">
                <a:ea typeface="宋体" pitchFamily="2" charset="-122"/>
              </a:rPr>
              <a:t> Shopping, </a:t>
            </a:r>
            <a:r>
              <a:rPr lang="en-US" altLang="zh-CN" dirty="0" err="1">
                <a:ea typeface="宋体" pitchFamily="2" charset="-122"/>
              </a:rPr>
              <a:t>ePrime</a:t>
            </a:r>
            <a:r>
              <a:rPr lang="en-US" altLang="zh-CN" dirty="0">
                <a:ea typeface="宋体" pitchFamily="2" charset="-122"/>
              </a:rPr>
              <a:t>, </a:t>
            </a:r>
          </a:p>
          <a:p>
            <a:pPr marL="571500" lvl="1" indent="-2286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B2B3B5"/>
              </a:buClr>
              <a:buFont typeface="Arial" charset="0"/>
              <a:buChar char="−"/>
            </a:pPr>
            <a:r>
              <a:rPr lang="en-US" altLang="zh-CN" dirty="0" err="1">
                <a:ea typeface="宋体" pitchFamily="2" charset="-122"/>
              </a:rPr>
              <a:t>CitiGlobal</a:t>
            </a:r>
            <a:r>
              <a:rPr lang="en-US" altLang="ja-JP" dirty="0">
                <a:ea typeface="ＭＳ Ｐゴシック" pitchFamily="34" charset="-128"/>
              </a:rPr>
              <a:t>, American Express</a:t>
            </a:r>
            <a:endParaRPr lang="ja-JP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7909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P Theme">
  <a:themeElements>
    <a:clrScheme name="Custom 8">
      <a:dk1>
        <a:srgbClr val="000000"/>
      </a:dk1>
      <a:lt1>
        <a:sysClr val="window" lastClr="FFFFFF"/>
      </a:lt1>
      <a:dk2>
        <a:srgbClr val="898B8F"/>
      </a:dk2>
      <a:lt2>
        <a:srgbClr val="3D393B"/>
      </a:lt2>
      <a:accent1>
        <a:srgbClr val="0098F6"/>
      </a:accent1>
      <a:accent2>
        <a:srgbClr val="298527"/>
      </a:accent2>
      <a:accent3>
        <a:srgbClr val="64B900"/>
      </a:accent3>
      <a:accent4>
        <a:srgbClr val="CC0066"/>
      </a:accent4>
      <a:accent5>
        <a:srgbClr val="F44AB7"/>
      </a:accent5>
      <a:accent6>
        <a:srgbClr val="EB5F01"/>
      </a:accent6>
      <a:hlink>
        <a:srgbClr val="0098F6"/>
      </a:hlink>
      <a:folHlink>
        <a:srgbClr val="EB5F01"/>
      </a:folHlink>
    </a:clrScheme>
    <a:fontScheme name="Custom 1">
      <a:majorFont>
        <a:latin typeface="Futura Bk"/>
        <a:ea typeface=""/>
        <a:cs typeface=""/>
      </a:majorFont>
      <a:minorFont>
        <a:latin typeface="Futura B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A4E6"/>
            </a:gs>
            <a:gs pos="100000">
              <a:srgbClr val="1742DB"/>
            </a:gs>
          </a:gsLst>
          <a:lin ang="5400000" scaled="1"/>
          <a:tileRect/>
        </a:gradFill>
        <a:ln>
          <a:noFill/>
        </a:ln>
        <a:effectLst/>
      </a:spPr>
      <a:bodyPr lIns="91440" tIns="45720" rtlCol="0" anchor="ctr"/>
      <a:lstStyle>
        <a:defPPr algn="ctr">
          <a:lnSpc>
            <a:spcPct val="85000"/>
          </a:lnSpc>
          <a:defRPr sz="2000" dirty="0" smtClean="0">
            <a:solidFill>
              <a:prstClr val="white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FFFFFF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rgbClr val="000000"/>
            </a:solidFill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13036</TotalTime>
  <Words>967</Words>
  <Application>Microsoft Office PowerPoint</Application>
  <PresentationFormat>On-screen Show (16:9)</PresentationFormat>
  <Paragraphs>215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ＭＳ Ｐゴシック</vt:lpstr>
      <vt:lpstr>宋体</vt:lpstr>
      <vt:lpstr>Arial</vt:lpstr>
      <vt:lpstr>Futura Bk</vt:lpstr>
      <vt:lpstr>Wingdings</vt:lpstr>
      <vt:lpstr>HP Theme</vt:lpstr>
      <vt:lpstr>Visio</vt:lpstr>
      <vt:lpstr>PGS Overall introduction</vt:lpstr>
      <vt:lpstr>Agenda</vt:lpstr>
      <vt:lpstr>IT New Org</vt:lpstr>
      <vt:lpstr>WHO ARE WE</vt:lpstr>
      <vt:lpstr>Org – GADSC CDc</vt:lpstr>
      <vt:lpstr>ORG – IPG/PSG IT</vt:lpstr>
      <vt:lpstr>Project team</vt:lpstr>
      <vt:lpstr>Who are we - I</vt:lpstr>
      <vt:lpstr>Who are we - II</vt:lpstr>
      <vt:lpstr>WHO ARE WE - III</vt:lpstr>
      <vt:lpstr>WHERE ARE WE</vt:lpstr>
      <vt:lpstr>HP’s Direct IT platforms Today</vt:lpstr>
      <vt:lpstr>Where are we</vt:lpstr>
      <vt:lpstr>Technologies</vt:lpstr>
      <vt:lpstr>PGS Modules</vt:lpstr>
      <vt:lpstr>Modules of PGS</vt:lpstr>
      <vt:lpstr>PGS Infrastructure</vt:lpstr>
      <vt:lpstr>HA</vt:lpstr>
      <vt:lpstr>Landscape</vt:lpstr>
      <vt:lpstr>PowerPoint Presentation</vt:lpstr>
      <vt:lpstr>PGS/RMS/FQM Complete Stack</vt:lpstr>
      <vt:lpstr>Application stack diagram</vt:lpstr>
      <vt:lpstr>PGS – PGS Web Service</vt:lpstr>
      <vt:lpstr>PGS Process Flow Overview</vt:lpstr>
      <vt:lpstr>PowerPoint Presentation</vt:lpstr>
      <vt:lpstr>PGS MSMQ Process Flow</vt:lpstr>
      <vt:lpstr>PGS Admin</vt:lpstr>
      <vt:lpstr>PGS Admin - II</vt:lpstr>
      <vt:lpstr>PGS Recon</vt:lpstr>
      <vt:lpstr>What is RMS/FQM</vt:lpstr>
      <vt:lpstr>PGS/RMS System Overview</vt:lpstr>
      <vt:lpstr>RMS</vt:lpstr>
      <vt:lpstr>RMS</vt:lpstr>
      <vt:lpstr>FQM</vt:lpstr>
      <vt:lpstr>FQM</vt:lpstr>
      <vt:lpstr>How FQM Works</vt:lpstr>
      <vt:lpstr>PowerPoint Presentation</vt:lpstr>
    </vt:vector>
  </TitlesOfParts>
  <Company>Duarte Design,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Ryan Orcutt</dc:creator>
  <cp:lastModifiedBy>., Nanda kumar</cp:lastModifiedBy>
  <cp:revision>489</cp:revision>
  <dcterms:created xsi:type="dcterms:W3CDTF">2009-08-12T21:02:47Z</dcterms:created>
  <dcterms:modified xsi:type="dcterms:W3CDTF">2018-04-11T05:00:20Z</dcterms:modified>
</cp:coreProperties>
</file>